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0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11.xml" ContentType="application/vnd.openxmlformats-officedocument.presentationml.comment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7" r:id="rId2"/>
    <p:sldId id="266" r:id="rId3"/>
    <p:sldId id="268" r:id="rId4"/>
    <p:sldId id="269" r:id="rId5"/>
    <p:sldId id="270" r:id="rId6"/>
    <p:sldId id="272" r:id="rId7"/>
    <p:sldId id="273" r:id="rId8"/>
    <p:sldId id="280" r:id="rId9"/>
    <p:sldId id="275" r:id="rId10"/>
    <p:sldId id="277" r:id="rId11"/>
    <p:sldId id="274" r:id="rId12"/>
    <p:sldId id="278" r:id="rId13"/>
    <p:sldId id="259" r:id="rId14"/>
    <p:sldId id="284" r:id="rId15"/>
    <p:sldId id="260" r:id="rId16"/>
    <p:sldId id="281" r:id="rId17"/>
    <p:sldId id="282" r:id="rId18"/>
    <p:sldId id="283" r:id="rId19"/>
    <p:sldId id="286" r:id="rId20"/>
    <p:sldId id="287" r:id="rId21"/>
    <p:sldId id="265" r:id="rId22"/>
    <p:sldId id="285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XA" initials="A" lastIdx="12" clrIdx="0">
    <p:extLst>
      <p:ext uri="{19B8F6BF-5375-455C-9EA6-DF929625EA0E}">
        <p15:presenceInfo xmlns:p15="http://schemas.microsoft.com/office/powerpoint/2012/main" userId="AMAX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73" autoAdjust="0"/>
    <p:restoredTop sz="86427" autoAdjust="0"/>
  </p:normalViewPr>
  <p:slideViewPr>
    <p:cSldViewPr snapToGrid="0">
      <p:cViewPr varScale="1">
        <p:scale>
          <a:sx n="100" d="100"/>
          <a:sy n="100" d="100"/>
        </p:scale>
        <p:origin x="600" y="9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commentAuthors" Target="commentAuthor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viewProps" Target="viewProps.xml" 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 /><Relationship Id="rId1" Type="http://schemas.openxmlformats.org/officeDocument/2006/relationships/slide" Target="slides/slide1.xml" 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06T22:21:40.783" idx="1">
    <p:pos x="10" y="10"/>
    <p:text>Название презентации взять из 3 слайда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06T22:27:38.143" idx="10">
    <p:pos x="10" y="10"/>
    <p:text>Перчислить возможные спец. ЛПУ ( важно для всех и г.Киева . Дать заключение могут в НИИ фтизиатрии, Охмадете, В Львовском центре , КГБ №1 и т.д.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06T22:27:38.143" idx="10">
    <p:pos x="10" y="10"/>
    <p:text>Перчислить возможные спец. ЛПУ ( важно для всех и г.Киева . Дать заключение могут в НИИ фтизиатрии, Охмадете, В Львовском центре , КГБ №1 и т.д.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06T22:22:29.724" idx="2">
    <p:pos x="10" y="10"/>
    <p:text>ок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06T22:22:51.366" idx="3">
    <p:pos x="10" y="10"/>
    <p:text>ок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06T22:23:02.528" idx="4">
    <p:pos x="10" y="10"/>
    <p:text>ок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06T22:23:30.268" idx="5">
    <p:pos x="10" y="10"/>
    <p:text>ок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06T22:23:49.340" idx="6">
    <p:pos x="10" y="10"/>
    <p:text>9 и 8 слайд поменять местами Вначале про стандарты, а потом про реэстр и цену. Обратить внимание на правильный расчет стоимости в бюджет не 49110,а +10% и 7%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06T22:26:18.237" idx="7">
    <p:pos x="10" y="10"/>
    <p:text>ок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06T22:26:30.333" idx="8">
    <p:pos x="10" y="10"/>
    <p:text>ок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06T22:27:28.305" idx="9">
    <p:pos x="10" y="10"/>
    <p:text>ок</p:text>
    <p:extLst>
      <p:ext uri="{C676402C-5697-4E1C-873F-D02D1690AC5C}">
        <p15:threadingInfo xmlns:p15="http://schemas.microsoft.com/office/powerpoint/2012/main" timeZoneBias="-180"/>
      </p:ext>
    </p:extLst>
  </p:cm>
</p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uk.wikipedia.org/wiki/%D0%86%D0%BD%D0%B2%D0%B0%D0%BB%D1%96%D0%B4%D0%BD%D1%96%D1%81%D1%82%D1%8C" TargetMode="External" 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uk.wikipedia.org/wiki/%D0%86%D0%BD%D0%B2%D0%B0%D0%BB%D1%96%D0%B4%D0%BD%D1%96%D1%81%D1%82%D1%8C" TargetMode="Externa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DCB193-C447-4842-86C3-962139217346}" type="doc">
      <dgm:prSet loTypeId="urn:microsoft.com/office/officeart/2005/8/layout/StepDown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02B76B-2AC3-4821-B0E8-9703F3D0138D}">
      <dgm:prSet phldrT="[Текст]" custT="1"/>
      <dgm:spPr/>
      <dgm:t>
        <a:bodyPr/>
        <a:lstStyle/>
        <a:p>
          <a:pPr algn="ctr"/>
          <a:r>
            <a:rPr lang="uk-UA" sz="1400" dirty="0"/>
            <a:t>Спеціалізована ЛПУ (Медико-генетичний Центр)</a:t>
          </a:r>
          <a:endParaRPr lang="ru-RU" sz="1400" dirty="0"/>
        </a:p>
      </dgm:t>
    </dgm:pt>
    <dgm:pt modelId="{A54C4D0D-7BAC-4B82-9FC4-47E08E059695}" type="parTrans" cxnId="{5E9417E1-D977-4092-8104-6C6C75085AF8}">
      <dgm:prSet/>
      <dgm:spPr/>
      <dgm:t>
        <a:bodyPr/>
        <a:lstStyle/>
        <a:p>
          <a:endParaRPr lang="ru-RU" sz="1400"/>
        </a:p>
      </dgm:t>
    </dgm:pt>
    <dgm:pt modelId="{EB3E3E68-7F13-41AF-87AB-8A589B70F220}" type="sibTrans" cxnId="{5E9417E1-D977-4092-8104-6C6C75085AF8}">
      <dgm:prSet/>
      <dgm:spPr/>
      <dgm:t>
        <a:bodyPr/>
        <a:lstStyle/>
        <a:p>
          <a:endParaRPr lang="ru-RU" sz="1400"/>
        </a:p>
      </dgm:t>
    </dgm:pt>
    <dgm:pt modelId="{CA3F030F-013A-441F-9E31-9A57B3800232}">
      <dgm:prSet phldrT="[Текст]" custT="1"/>
      <dgm:spPr/>
      <dgm:t>
        <a:bodyPr/>
        <a:lstStyle/>
        <a:p>
          <a:r>
            <a:rPr lang="ru-RU" sz="2400" dirty="0" err="1"/>
            <a:t>Встановлення</a:t>
          </a:r>
          <a:r>
            <a:rPr lang="ru-RU" sz="2400" dirty="0"/>
            <a:t> </a:t>
          </a:r>
        </a:p>
        <a:p>
          <a:r>
            <a:rPr lang="ru-RU" sz="2400" b="1" dirty="0" err="1">
              <a:hlinkClick xmlns:r="http://schemas.openxmlformats.org/officeDocument/2006/relationships" r:id="rId1"/>
            </a:rPr>
            <a:t>інвалідності</a:t>
          </a:r>
          <a:endParaRPr lang="ru-RU" sz="2400" b="1" i="0" dirty="0"/>
        </a:p>
      </dgm:t>
    </dgm:pt>
    <dgm:pt modelId="{0F1CD864-5D14-449A-8532-4E08AC512537}" type="parTrans" cxnId="{195B71A0-F5A2-49AE-90BD-9620E30D942D}">
      <dgm:prSet/>
      <dgm:spPr/>
      <dgm:t>
        <a:bodyPr/>
        <a:lstStyle/>
        <a:p>
          <a:endParaRPr lang="ru-RU" sz="1400"/>
        </a:p>
      </dgm:t>
    </dgm:pt>
    <dgm:pt modelId="{E5B493D6-DE94-40C8-BA94-B698BD497AD6}" type="sibTrans" cxnId="{195B71A0-F5A2-49AE-90BD-9620E30D942D}">
      <dgm:prSet/>
      <dgm:spPr/>
      <dgm:t>
        <a:bodyPr/>
        <a:lstStyle/>
        <a:p>
          <a:endParaRPr lang="ru-RU" sz="1400"/>
        </a:p>
      </dgm:t>
    </dgm:pt>
    <dgm:pt modelId="{C2D8D924-9453-4C4B-993C-F048F9B817CE}">
      <dgm:prSet phldrT="[Текст]" custT="1"/>
      <dgm:spPr/>
      <dgm:t>
        <a:bodyPr/>
        <a:lstStyle/>
        <a:p>
          <a:pPr algn="ctr"/>
          <a:r>
            <a:rPr lang="ru-RU" sz="1400" dirty="0" err="1"/>
            <a:t>Медико</a:t>
          </a:r>
          <a:r>
            <a:rPr lang="ru-RU" sz="1400" dirty="0"/>
            <a:t> - </a:t>
          </a:r>
          <a:r>
            <a:rPr lang="ru-RU" sz="1400" dirty="0" err="1"/>
            <a:t>соціальна</a:t>
          </a:r>
          <a:r>
            <a:rPr lang="ru-RU" sz="1400" dirty="0"/>
            <a:t> </a:t>
          </a:r>
          <a:r>
            <a:rPr lang="ru-RU" sz="1400" dirty="0" err="1"/>
            <a:t>експертна</a:t>
          </a:r>
          <a:r>
            <a:rPr lang="ru-RU" sz="1400" dirty="0"/>
            <a:t> </a:t>
          </a:r>
          <a:r>
            <a:rPr lang="ru-RU" sz="1400" dirty="0" err="1"/>
            <a:t>комісія</a:t>
          </a:r>
          <a:r>
            <a:rPr lang="ru-RU" sz="1400" dirty="0"/>
            <a:t> (МСЕК) </a:t>
          </a:r>
        </a:p>
      </dgm:t>
    </dgm:pt>
    <dgm:pt modelId="{2FA14FD1-AAC4-4331-9EC2-84A4146DCE25}" type="parTrans" cxnId="{F8763503-ABC5-4437-A4CF-89E42FCAB053}">
      <dgm:prSet/>
      <dgm:spPr/>
      <dgm:t>
        <a:bodyPr/>
        <a:lstStyle/>
        <a:p>
          <a:endParaRPr lang="ru-RU" sz="1400"/>
        </a:p>
      </dgm:t>
    </dgm:pt>
    <dgm:pt modelId="{B864B852-7ACB-4565-A285-BD144A202DBF}" type="sibTrans" cxnId="{F8763503-ABC5-4437-A4CF-89E42FCAB053}">
      <dgm:prSet/>
      <dgm:spPr/>
      <dgm:t>
        <a:bodyPr/>
        <a:lstStyle/>
        <a:p>
          <a:endParaRPr lang="ru-RU" sz="1400"/>
        </a:p>
      </dgm:t>
    </dgm:pt>
    <dgm:pt modelId="{D3AA65C2-1F63-480E-9197-49D226EC03D8}">
      <dgm:prSet phldrT="[Текст]" custT="1"/>
      <dgm:spPr/>
      <dgm:t>
        <a:bodyPr/>
        <a:lstStyle/>
        <a:p>
          <a:r>
            <a:rPr lang="ru-RU" sz="2400" dirty="0" err="1"/>
            <a:t>Виписка</a:t>
          </a:r>
          <a:r>
            <a:rPr lang="ru-RU" sz="2400" dirty="0"/>
            <a:t> рецепту</a:t>
          </a:r>
        </a:p>
      </dgm:t>
    </dgm:pt>
    <dgm:pt modelId="{5810F7D9-B1F6-4AD3-A5FF-142B76567728}" type="parTrans" cxnId="{59967277-CA2A-4820-9A43-061FC0936306}">
      <dgm:prSet/>
      <dgm:spPr/>
      <dgm:t>
        <a:bodyPr/>
        <a:lstStyle/>
        <a:p>
          <a:endParaRPr lang="ru-RU" sz="1400"/>
        </a:p>
      </dgm:t>
    </dgm:pt>
    <dgm:pt modelId="{6FF45162-664E-45D4-BE19-51008F81970F}" type="sibTrans" cxnId="{59967277-CA2A-4820-9A43-061FC0936306}">
      <dgm:prSet/>
      <dgm:spPr/>
      <dgm:t>
        <a:bodyPr/>
        <a:lstStyle/>
        <a:p>
          <a:endParaRPr lang="ru-RU" sz="1400"/>
        </a:p>
      </dgm:t>
    </dgm:pt>
    <dgm:pt modelId="{49CE5E18-72A6-4258-85F3-C92D25810944}">
      <dgm:prSet phldrT="[Текст]" custT="1"/>
      <dgm:spPr/>
      <dgm:t>
        <a:bodyPr/>
        <a:lstStyle/>
        <a:p>
          <a:pPr algn="ctr"/>
          <a:r>
            <a:rPr lang="ru-RU" sz="1400" dirty="0"/>
            <a:t>в ЛПУ за </a:t>
          </a:r>
          <a:r>
            <a:rPr lang="ru-RU" sz="1400" dirty="0" err="1"/>
            <a:t>місцем</a:t>
          </a:r>
          <a:r>
            <a:rPr lang="ru-RU" sz="1400" dirty="0"/>
            <a:t> </a:t>
          </a:r>
          <a:r>
            <a:rPr lang="ru-RU" sz="1400" dirty="0" err="1"/>
            <a:t>проживання</a:t>
          </a:r>
          <a:endParaRPr lang="ru-RU" sz="1400" dirty="0"/>
        </a:p>
      </dgm:t>
    </dgm:pt>
    <dgm:pt modelId="{7ABD6007-F629-43D6-B3F4-81E63ECB50B1}" type="parTrans" cxnId="{633A763F-36EB-4DEA-8DF1-B16780F2845C}">
      <dgm:prSet/>
      <dgm:spPr/>
      <dgm:t>
        <a:bodyPr/>
        <a:lstStyle/>
        <a:p>
          <a:endParaRPr lang="ru-RU" sz="1400"/>
        </a:p>
      </dgm:t>
    </dgm:pt>
    <dgm:pt modelId="{F981F0A0-8AC8-47E4-BA4A-2A199A198ADC}" type="sibTrans" cxnId="{633A763F-36EB-4DEA-8DF1-B16780F2845C}">
      <dgm:prSet/>
      <dgm:spPr/>
      <dgm:t>
        <a:bodyPr/>
        <a:lstStyle/>
        <a:p>
          <a:endParaRPr lang="ru-RU" sz="1400"/>
        </a:p>
      </dgm:t>
    </dgm:pt>
    <dgm:pt modelId="{823A8369-96BB-4593-9640-8B6DAEE65C0C}">
      <dgm:prSet phldrT="[Текст]" custT="1"/>
      <dgm:spPr/>
      <dgm:t>
        <a:bodyPr/>
        <a:lstStyle/>
        <a:p>
          <a:r>
            <a:rPr lang="uk-UA" sz="2400" dirty="0"/>
            <a:t>Отримання консультативно – діагностичного висновку спеціаліста  </a:t>
          </a:r>
          <a:endParaRPr lang="ru-RU" sz="2400" dirty="0"/>
        </a:p>
      </dgm:t>
    </dgm:pt>
    <dgm:pt modelId="{BF0E01A6-F16F-41D4-BB46-5CB5B6F2472B}" type="sibTrans" cxnId="{5EA304C7-30E7-4E6D-8914-F4FF8F28E39B}">
      <dgm:prSet/>
      <dgm:spPr/>
      <dgm:t>
        <a:bodyPr/>
        <a:lstStyle/>
        <a:p>
          <a:endParaRPr lang="ru-RU" sz="1400"/>
        </a:p>
      </dgm:t>
    </dgm:pt>
    <dgm:pt modelId="{C84A295D-8C06-4F32-8172-67217A4CB017}" type="parTrans" cxnId="{5EA304C7-30E7-4E6D-8914-F4FF8F28E39B}">
      <dgm:prSet/>
      <dgm:spPr/>
      <dgm:t>
        <a:bodyPr/>
        <a:lstStyle/>
        <a:p>
          <a:endParaRPr lang="ru-RU" sz="1400"/>
        </a:p>
      </dgm:t>
    </dgm:pt>
    <dgm:pt modelId="{EACA7C41-986A-459A-B884-EFCE6D6C5ABB}">
      <dgm:prSet phldrT="[Текст]" custT="1"/>
      <dgm:spPr/>
      <dgm:t>
        <a:bodyPr/>
        <a:lstStyle/>
        <a:p>
          <a:r>
            <a:rPr lang="ru-RU" sz="2400" b="1" dirty="0" err="1"/>
            <a:t>Отримання</a:t>
          </a:r>
          <a:r>
            <a:rPr lang="ru-RU" sz="2400" b="1" dirty="0"/>
            <a:t> препарату у аптеках, </a:t>
          </a:r>
          <a:r>
            <a:rPr lang="ru-RU" sz="2400" b="1" dirty="0" err="1"/>
            <a:t>закріплених</a:t>
          </a:r>
          <a:r>
            <a:rPr lang="ru-RU" sz="2400" b="1" dirty="0"/>
            <a:t> за </a:t>
          </a:r>
          <a:r>
            <a:rPr lang="ru-RU" sz="2400" b="1" dirty="0" err="1"/>
            <a:t>цими</a:t>
          </a:r>
          <a:r>
            <a:rPr lang="ru-RU" sz="2400" b="1" dirty="0"/>
            <a:t> закладами.</a:t>
          </a:r>
        </a:p>
      </dgm:t>
    </dgm:pt>
    <dgm:pt modelId="{9FB7F59C-768F-4AA0-895C-61994E0E29A6}" type="parTrans" cxnId="{E6C8E61E-6C3B-4D1C-BC8D-CF9E7504D286}">
      <dgm:prSet/>
      <dgm:spPr/>
      <dgm:t>
        <a:bodyPr/>
        <a:lstStyle/>
        <a:p>
          <a:endParaRPr lang="ru-RU"/>
        </a:p>
      </dgm:t>
    </dgm:pt>
    <dgm:pt modelId="{83491587-B143-4D36-A0D4-5C9DAA3D0629}" type="sibTrans" cxnId="{E6C8E61E-6C3B-4D1C-BC8D-CF9E7504D286}">
      <dgm:prSet/>
      <dgm:spPr/>
      <dgm:t>
        <a:bodyPr/>
        <a:lstStyle/>
        <a:p>
          <a:endParaRPr lang="ru-RU"/>
        </a:p>
      </dgm:t>
    </dgm:pt>
    <dgm:pt modelId="{99DD15DF-218C-43C2-B4D1-9F9DD18D5049}" type="pres">
      <dgm:prSet presAssocID="{A4DCB193-C447-4842-86C3-962139217346}" presName="rootnode" presStyleCnt="0">
        <dgm:presLayoutVars>
          <dgm:chMax/>
          <dgm:chPref/>
          <dgm:dir/>
          <dgm:animLvl val="lvl"/>
        </dgm:presLayoutVars>
      </dgm:prSet>
      <dgm:spPr/>
    </dgm:pt>
    <dgm:pt modelId="{408D4163-3B3B-43AD-8B59-4CF19A59AF37}" type="pres">
      <dgm:prSet presAssocID="{823A8369-96BB-4593-9640-8B6DAEE65C0C}" presName="composite" presStyleCnt="0"/>
      <dgm:spPr/>
    </dgm:pt>
    <dgm:pt modelId="{BABE5FCF-1CD0-4F12-9267-2EB61F95DC7B}" type="pres">
      <dgm:prSet presAssocID="{823A8369-96BB-4593-9640-8B6DAEE65C0C}" presName="bentUpArrow1" presStyleLbl="alignImgPlace1" presStyleIdx="0" presStyleCnt="3" custAng="5400000" custFlipVert="0" custScaleX="312819" custScaleY="178320" custLinFactX="100000" custLinFactNeighborX="122040" custLinFactNeighborY="-16104"/>
      <dgm:spPr/>
    </dgm:pt>
    <dgm:pt modelId="{976E71D4-352C-497F-950C-82BC83C142DE}" type="pres">
      <dgm:prSet presAssocID="{823A8369-96BB-4593-9640-8B6DAEE65C0C}" presName="ParentText" presStyleLbl="node1" presStyleIdx="0" presStyleCnt="4" custScaleX="805192" custScaleY="305276" custLinFactX="300000" custLinFactY="-100000" custLinFactNeighborX="312358" custLinFactNeighborY="-135430">
        <dgm:presLayoutVars>
          <dgm:chMax val="1"/>
          <dgm:chPref val="1"/>
          <dgm:bulletEnabled val="1"/>
        </dgm:presLayoutVars>
      </dgm:prSet>
      <dgm:spPr/>
    </dgm:pt>
    <dgm:pt modelId="{99EE7B3D-177B-42B1-AC46-A1EC92841AF8}" type="pres">
      <dgm:prSet presAssocID="{823A8369-96BB-4593-9640-8B6DAEE65C0C}" presName="ChildText" presStyleLbl="revTx" presStyleIdx="0" presStyleCnt="3" custScaleX="457347" custScaleY="361717" custLinFactX="743543" custLinFactY="-100000" custLinFactNeighborX="800000" custLinFactNeighborY="-173864">
        <dgm:presLayoutVars>
          <dgm:chMax val="0"/>
          <dgm:chPref val="0"/>
          <dgm:bulletEnabled val="1"/>
        </dgm:presLayoutVars>
      </dgm:prSet>
      <dgm:spPr/>
    </dgm:pt>
    <dgm:pt modelId="{EABB485F-9B29-42D8-B367-DD86EA3C5FCE}" type="pres">
      <dgm:prSet presAssocID="{BF0E01A6-F16F-41D4-BB46-5CB5B6F2472B}" presName="sibTrans" presStyleCnt="0"/>
      <dgm:spPr/>
    </dgm:pt>
    <dgm:pt modelId="{6D50595C-C332-493B-B3C2-EA40F295CBBC}" type="pres">
      <dgm:prSet presAssocID="{CA3F030F-013A-441F-9E31-9A57B3800232}" presName="composite" presStyleCnt="0"/>
      <dgm:spPr/>
    </dgm:pt>
    <dgm:pt modelId="{98E7D553-E416-4681-A4FD-5CEE7BE1EBF6}" type="pres">
      <dgm:prSet presAssocID="{CA3F030F-013A-441F-9E31-9A57B3800232}" presName="bentUpArrow1" presStyleLbl="alignImgPlace1" presStyleIdx="1" presStyleCnt="3" custAng="0" custScaleX="880171" custScaleY="181119" custLinFactX="300000" custLinFactY="179938" custLinFactNeighborX="368123" custLinFactNeighborY="200000"/>
      <dgm:spPr/>
    </dgm:pt>
    <dgm:pt modelId="{3AD26E76-7026-406A-A6D6-32DC97393E85}" type="pres">
      <dgm:prSet presAssocID="{CA3F030F-013A-441F-9E31-9A57B3800232}" presName="ParentText" presStyleLbl="node1" presStyleIdx="1" presStyleCnt="4" custScaleX="451395" custScaleY="353056" custLinFactY="43976" custLinFactNeighborX="-12423" custLinFactNeighborY="100000">
        <dgm:presLayoutVars>
          <dgm:chMax val="1"/>
          <dgm:chPref val="1"/>
          <dgm:bulletEnabled val="1"/>
        </dgm:presLayoutVars>
      </dgm:prSet>
      <dgm:spPr/>
    </dgm:pt>
    <dgm:pt modelId="{C1ED8A80-0336-4326-8A83-9187E524F40D}" type="pres">
      <dgm:prSet presAssocID="{CA3F030F-013A-441F-9E31-9A57B3800232}" presName="ChildText" presStyleLbl="revTx" presStyleIdx="1" presStyleCnt="3" custScaleX="417407" custScaleY="498394" custLinFactX="-351950" custLinFactY="53192" custLinFactNeighborX="-400000" custLinFactNeighborY="100000">
        <dgm:presLayoutVars>
          <dgm:chMax val="0"/>
          <dgm:chPref val="0"/>
          <dgm:bulletEnabled val="1"/>
        </dgm:presLayoutVars>
      </dgm:prSet>
      <dgm:spPr/>
    </dgm:pt>
    <dgm:pt modelId="{2D038811-35F8-4745-AA18-BF6BDEB176BC}" type="pres">
      <dgm:prSet presAssocID="{E5B493D6-DE94-40C8-BA94-B698BD497AD6}" presName="sibTrans" presStyleCnt="0"/>
      <dgm:spPr/>
    </dgm:pt>
    <dgm:pt modelId="{24F948A4-4C90-42A1-A8B7-2B46F8604884}" type="pres">
      <dgm:prSet presAssocID="{D3AA65C2-1F63-480E-9197-49D226EC03D8}" presName="composite" presStyleCnt="0"/>
      <dgm:spPr/>
    </dgm:pt>
    <dgm:pt modelId="{14695B30-BC21-4B63-8C68-62744E1FCAD2}" type="pres">
      <dgm:prSet presAssocID="{D3AA65C2-1F63-480E-9197-49D226EC03D8}" presName="bentUpArrow1" presStyleLbl="alignImgPlace1" presStyleIdx="2" presStyleCnt="3" custAng="5400000" custScaleX="176721" custScaleY="1012225" custLinFactX="100000" custLinFactNeighborX="191803" custLinFactNeighborY="50446"/>
      <dgm:spPr/>
    </dgm:pt>
    <dgm:pt modelId="{A7F74312-6200-47ED-AB09-0D0A8FB441AE}" type="pres">
      <dgm:prSet presAssocID="{D3AA65C2-1F63-480E-9197-49D226EC03D8}" presName="ParentText" presStyleLbl="node1" presStyleIdx="2" presStyleCnt="4" custScaleX="317194" custScaleY="358114" custLinFactX="300000" custLinFactNeighborX="397783" custLinFactNeighborY="-28861">
        <dgm:presLayoutVars>
          <dgm:chMax val="1"/>
          <dgm:chPref val="1"/>
          <dgm:bulletEnabled val="1"/>
        </dgm:presLayoutVars>
      </dgm:prSet>
      <dgm:spPr/>
    </dgm:pt>
    <dgm:pt modelId="{5851068C-84AB-46C1-AA7D-5CA3BE3A8AF3}" type="pres">
      <dgm:prSet presAssocID="{D3AA65C2-1F63-480E-9197-49D226EC03D8}" presName="ChildText" presStyleLbl="revTx" presStyleIdx="2" presStyleCnt="3" custScaleX="480877" custScaleY="265533" custLinFactX="655359" custLinFactNeighborX="700000" custLinFactNeighborY="-68360">
        <dgm:presLayoutVars>
          <dgm:chMax val="0"/>
          <dgm:chPref val="0"/>
          <dgm:bulletEnabled val="1"/>
        </dgm:presLayoutVars>
      </dgm:prSet>
      <dgm:spPr/>
    </dgm:pt>
    <dgm:pt modelId="{644ACEB9-31ED-4263-B90B-9DE86847BBEF}" type="pres">
      <dgm:prSet presAssocID="{6FF45162-664E-45D4-BE19-51008F81970F}" presName="sibTrans" presStyleCnt="0"/>
      <dgm:spPr/>
    </dgm:pt>
    <dgm:pt modelId="{9B18C2DD-2C18-4407-902F-621D15B4137B}" type="pres">
      <dgm:prSet presAssocID="{EACA7C41-986A-459A-B884-EFCE6D6C5ABB}" presName="composite" presStyleCnt="0"/>
      <dgm:spPr/>
    </dgm:pt>
    <dgm:pt modelId="{F19171B7-2105-4B5A-B720-08C5ACBA0537}" type="pres">
      <dgm:prSet presAssocID="{EACA7C41-986A-459A-B884-EFCE6D6C5ABB}" presName="ParentText" presStyleLbl="node1" presStyleIdx="3" presStyleCnt="4" custScaleX="1143043" custScaleY="208168" custLinFactX="-300000" custLinFactY="-65405" custLinFactNeighborX="-305721" custLinFactNeighborY="-100000">
        <dgm:presLayoutVars>
          <dgm:chMax val="1"/>
          <dgm:chPref val="1"/>
          <dgm:bulletEnabled val="1"/>
        </dgm:presLayoutVars>
      </dgm:prSet>
      <dgm:spPr/>
    </dgm:pt>
  </dgm:ptLst>
  <dgm:cxnLst>
    <dgm:cxn modelId="{F8763503-ABC5-4437-A4CF-89E42FCAB053}" srcId="{CA3F030F-013A-441F-9E31-9A57B3800232}" destId="{C2D8D924-9453-4C4B-993C-F048F9B817CE}" srcOrd="0" destOrd="0" parTransId="{2FA14FD1-AAC4-4331-9EC2-84A4146DCE25}" sibTransId="{B864B852-7ACB-4565-A285-BD144A202DBF}"/>
    <dgm:cxn modelId="{1F334F04-7BC6-47D6-B304-E6D1C19B43A0}" type="presOf" srcId="{CA3F030F-013A-441F-9E31-9A57B3800232}" destId="{3AD26E76-7026-406A-A6D6-32DC97393E85}" srcOrd="0" destOrd="0" presId="urn:microsoft.com/office/officeart/2005/8/layout/StepDownProcess"/>
    <dgm:cxn modelId="{E6C8E61E-6C3B-4D1C-BC8D-CF9E7504D286}" srcId="{A4DCB193-C447-4842-86C3-962139217346}" destId="{EACA7C41-986A-459A-B884-EFCE6D6C5ABB}" srcOrd="3" destOrd="0" parTransId="{9FB7F59C-768F-4AA0-895C-61994E0E29A6}" sibTransId="{83491587-B143-4D36-A0D4-5C9DAA3D0629}"/>
    <dgm:cxn modelId="{23704730-4ED7-4AEE-9853-BC5EBFC35F3E}" type="presOf" srcId="{C2D8D924-9453-4C4B-993C-F048F9B817CE}" destId="{C1ED8A80-0336-4326-8A83-9187E524F40D}" srcOrd="0" destOrd="0" presId="urn:microsoft.com/office/officeart/2005/8/layout/StepDownProcess"/>
    <dgm:cxn modelId="{633A763F-36EB-4DEA-8DF1-B16780F2845C}" srcId="{D3AA65C2-1F63-480E-9197-49D226EC03D8}" destId="{49CE5E18-72A6-4258-85F3-C92D25810944}" srcOrd="0" destOrd="0" parTransId="{7ABD6007-F629-43D6-B3F4-81E63ECB50B1}" sibTransId="{F981F0A0-8AC8-47E4-BA4A-2A199A198ADC}"/>
    <dgm:cxn modelId="{D7033B45-5C46-401F-85F6-DC29159F0308}" type="presOf" srcId="{49CE5E18-72A6-4258-85F3-C92D25810944}" destId="{5851068C-84AB-46C1-AA7D-5CA3BE3A8AF3}" srcOrd="0" destOrd="0" presId="urn:microsoft.com/office/officeart/2005/8/layout/StepDownProcess"/>
    <dgm:cxn modelId="{F0B08665-96CC-4D7B-978B-DB00A645D7DD}" type="presOf" srcId="{823A8369-96BB-4593-9640-8B6DAEE65C0C}" destId="{976E71D4-352C-497F-950C-82BC83C142DE}" srcOrd="0" destOrd="0" presId="urn:microsoft.com/office/officeart/2005/8/layout/StepDownProcess"/>
    <dgm:cxn modelId="{23CBFC4D-E36A-4792-82FA-6EB4ECAE5F48}" type="presOf" srcId="{5C02B76B-2AC3-4821-B0E8-9703F3D0138D}" destId="{99EE7B3D-177B-42B1-AC46-A1EC92841AF8}" srcOrd="0" destOrd="0" presId="urn:microsoft.com/office/officeart/2005/8/layout/StepDownProcess"/>
    <dgm:cxn modelId="{59967277-CA2A-4820-9A43-061FC0936306}" srcId="{A4DCB193-C447-4842-86C3-962139217346}" destId="{D3AA65C2-1F63-480E-9197-49D226EC03D8}" srcOrd="2" destOrd="0" parTransId="{5810F7D9-B1F6-4AD3-A5FF-142B76567728}" sibTransId="{6FF45162-664E-45D4-BE19-51008F81970F}"/>
    <dgm:cxn modelId="{566A6290-452E-4CFC-B350-0D00021B0DFC}" type="presOf" srcId="{A4DCB193-C447-4842-86C3-962139217346}" destId="{99DD15DF-218C-43C2-B4D1-9F9DD18D5049}" srcOrd="0" destOrd="0" presId="urn:microsoft.com/office/officeart/2005/8/layout/StepDownProcess"/>
    <dgm:cxn modelId="{195B71A0-F5A2-49AE-90BD-9620E30D942D}" srcId="{A4DCB193-C447-4842-86C3-962139217346}" destId="{CA3F030F-013A-441F-9E31-9A57B3800232}" srcOrd="1" destOrd="0" parTransId="{0F1CD864-5D14-449A-8532-4E08AC512537}" sibTransId="{E5B493D6-DE94-40C8-BA94-B698BD497AD6}"/>
    <dgm:cxn modelId="{FB985FAD-EFCF-4325-AC48-0540A8190B34}" type="presOf" srcId="{D3AA65C2-1F63-480E-9197-49D226EC03D8}" destId="{A7F74312-6200-47ED-AB09-0D0A8FB441AE}" srcOrd="0" destOrd="0" presId="urn:microsoft.com/office/officeart/2005/8/layout/StepDownProcess"/>
    <dgm:cxn modelId="{5EA304C7-30E7-4E6D-8914-F4FF8F28E39B}" srcId="{A4DCB193-C447-4842-86C3-962139217346}" destId="{823A8369-96BB-4593-9640-8B6DAEE65C0C}" srcOrd="0" destOrd="0" parTransId="{C84A295D-8C06-4F32-8172-67217A4CB017}" sibTransId="{BF0E01A6-F16F-41D4-BB46-5CB5B6F2472B}"/>
    <dgm:cxn modelId="{F1EE05CB-DF7A-4709-B231-90324E9C2FF9}" type="presOf" srcId="{EACA7C41-986A-459A-B884-EFCE6D6C5ABB}" destId="{F19171B7-2105-4B5A-B720-08C5ACBA0537}" srcOrd="0" destOrd="0" presId="urn:microsoft.com/office/officeart/2005/8/layout/StepDownProcess"/>
    <dgm:cxn modelId="{5E9417E1-D977-4092-8104-6C6C75085AF8}" srcId="{823A8369-96BB-4593-9640-8B6DAEE65C0C}" destId="{5C02B76B-2AC3-4821-B0E8-9703F3D0138D}" srcOrd="0" destOrd="0" parTransId="{A54C4D0D-7BAC-4B82-9FC4-47E08E059695}" sibTransId="{EB3E3E68-7F13-41AF-87AB-8A589B70F220}"/>
    <dgm:cxn modelId="{9543D3A6-14D2-4274-982A-B9F7DCB1E786}" type="presParOf" srcId="{99DD15DF-218C-43C2-B4D1-9F9DD18D5049}" destId="{408D4163-3B3B-43AD-8B59-4CF19A59AF37}" srcOrd="0" destOrd="0" presId="urn:microsoft.com/office/officeart/2005/8/layout/StepDownProcess"/>
    <dgm:cxn modelId="{80BB6403-4E64-41E1-A043-28A09A30A4DB}" type="presParOf" srcId="{408D4163-3B3B-43AD-8B59-4CF19A59AF37}" destId="{BABE5FCF-1CD0-4F12-9267-2EB61F95DC7B}" srcOrd="0" destOrd="0" presId="urn:microsoft.com/office/officeart/2005/8/layout/StepDownProcess"/>
    <dgm:cxn modelId="{5B775C8B-EBD3-465E-8A11-2E80E32CF882}" type="presParOf" srcId="{408D4163-3B3B-43AD-8B59-4CF19A59AF37}" destId="{976E71D4-352C-497F-950C-82BC83C142DE}" srcOrd="1" destOrd="0" presId="urn:microsoft.com/office/officeart/2005/8/layout/StepDownProcess"/>
    <dgm:cxn modelId="{DFF16FDA-962C-4671-820A-80A09F0B450F}" type="presParOf" srcId="{408D4163-3B3B-43AD-8B59-4CF19A59AF37}" destId="{99EE7B3D-177B-42B1-AC46-A1EC92841AF8}" srcOrd="2" destOrd="0" presId="urn:microsoft.com/office/officeart/2005/8/layout/StepDownProcess"/>
    <dgm:cxn modelId="{562D70C9-95DC-4664-9621-FA532F4A2DC7}" type="presParOf" srcId="{99DD15DF-218C-43C2-B4D1-9F9DD18D5049}" destId="{EABB485F-9B29-42D8-B367-DD86EA3C5FCE}" srcOrd="1" destOrd="0" presId="urn:microsoft.com/office/officeart/2005/8/layout/StepDownProcess"/>
    <dgm:cxn modelId="{618D740D-16B9-485E-9881-CF6762A5B6A1}" type="presParOf" srcId="{99DD15DF-218C-43C2-B4D1-9F9DD18D5049}" destId="{6D50595C-C332-493B-B3C2-EA40F295CBBC}" srcOrd="2" destOrd="0" presId="urn:microsoft.com/office/officeart/2005/8/layout/StepDownProcess"/>
    <dgm:cxn modelId="{7F999CDF-A2C8-4867-83B9-195ED9933C3D}" type="presParOf" srcId="{6D50595C-C332-493B-B3C2-EA40F295CBBC}" destId="{98E7D553-E416-4681-A4FD-5CEE7BE1EBF6}" srcOrd="0" destOrd="0" presId="urn:microsoft.com/office/officeart/2005/8/layout/StepDownProcess"/>
    <dgm:cxn modelId="{111E2302-25D7-4690-A675-1C6EBC272837}" type="presParOf" srcId="{6D50595C-C332-493B-B3C2-EA40F295CBBC}" destId="{3AD26E76-7026-406A-A6D6-32DC97393E85}" srcOrd="1" destOrd="0" presId="urn:microsoft.com/office/officeart/2005/8/layout/StepDownProcess"/>
    <dgm:cxn modelId="{CE3E8E12-E286-463B-BC89-3882AFFD5299}" type="presParOf" srcId="{6D50595C-C332-493B-B3C2-EA40F295CBBC}" destId="{C1ED8A80-0336-4326-8A83-9187E524F40D}" srcOrd="2" destOrd="0" presId="urn:microsoft.com/office/officeart/2005/8/layout/StepDownProcess"/>
    <dgm:cxn modelId="{2F19E88E-C519-4621-9C52-1CA492DBCED3}" type="presParOf" srcId="{99DD15DF-218C-43C2-B4D1-9F9DD18D5049}" destId="{2D038811-35F8-4745-AA18-BF6BDEB176BC}" srcOrd="3" destOrd="0" presId="urn:microsoft.com/office/officeart/2005/8/layout/StepDownProcess"/>
    <dgm:cxn modelId="{2453D5DA-3650-4D14-B4F8-B632E7ADCD6B}" type="presParOf" srcId="{99DD15DF-218C-43C2-B4D1-9F9DD18D5049}" destId="{24F948A4-4C90-42A1-A8B7-2B46F8604884}" srcOrd="4" destOrd="0" presId="urn:microsoft.com/office/officeart/2005/8/layout/StepDownProcess"/>
    <dgm:cxn modelId="{91196B9B-7D18-4C63-99B2-24990E023B6E}" type="presParOf" srcId="{24F948A4-4C90-42A1-A8B7-2B46F8604884}" destId="{14695B30-BC21-4B63-8C68-62744E1FCAD2}" srcOrd="0" destOrd="0" presId="urn:microsoft.com/office/officeart/2005/8/layout/StepDownProcess"/>
    <dgm:cxn modelId="{72379460-0F71-4C23-B007-66C8B99BCE41}" type="presParOf" srcId="{24F948A4-4C90-42A1-A8B7-2B46F8604884}" destId="{A7F74312-6200-47ED-AB09-0D0A8FB441AE}" srcOrd="1" destOrd="0" presId="urn:microsoft.com/office/officeart/2005/8/layout/StepDownProcess"/>
    <dgm:cxn modelId="{D45381BA-C199-43DD-8179-FE99A42139E2}" type="presParOf" srcId="{24F948A4-4C90-42A1-A8B7-2B46F8604884}" destId="{5851068C-84AB-46C1-AA7D-5CA3BE3A8AF3}" srcOrd="2" destOrd="0" presId="urn:microsoft.com/office/officeart/2005/8/layout/StepDownProcess"/>
    <dgm:cxn modelId="{D03CADB5-EFA3-460A-AC9E-13F7FB0A21C3}" type="presParOf" srcId="{99DD15DF-218C-43C2-B4D1-9F9DD18D5049}" destId="{644ACEB9-31ED-4263-B90B-9DE86847BBEF}" srcOrd="5" destOrd="0" presId="urn:microsoft.com/office/officeart/2005/8/layout/StepDownProcess"/>
    <dgm:cxn modelId="{1C64D5F7-A2F5-4A1C-8087-7A51D6847F1B}" type="presParOf" srcId="{99DD15DF-218C-43C2-B4D1-9F9DD18D5049}" destId="{9B18C2DD-2C18-4407-902F-621D15B4137B}" srcOrd="6" destOrd="0" presId="urn:microsoft.com/office/officeart/2005/8/layout/StepDownProcess"/>
    <dgm:cxn modelId="{2FA0E4BC-9A09-41E1-BF67-39006870E3DE}" type="presParOf" srcId="{9B18C2DD-2C18-4407-902F-621D15B4137B}" destId="{F19171B7-2105-4B5A-B720-08C5ACBA0537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E5FCF-1CD0-4F12-9267-2EB61F95DC7B}">
      <dsp:nvSpPr>
        <dsp:cNvPr id="0" name=""/>
        <dsp:cNvSpPr/>
      </dsp:nvSpPr>
      <dsp:spPr>
        <a:xfrm rot="10800000">
          <a:off x="2514601" y="296026"/>
          <a:ext cx="537527" cy="107352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76E71D4-352C-497F-950C-82BC83C142DE}">
      <dsp:nvSpPr>
        <dsp:cNvPr id="0" name=""/>
        <dsp:cNvSpPr/>
      </dsp:nvSpPr>
      <dsp:spPr>
        <a:xfrm>
          <a:off x="3108943" y="0"/>
          <a:ext cx="4085927" cy="108433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Отримання консультативно – діагностичного висновку спеціаліста  </a:t>
          </a:r>
          <a:endParaRPr lang="ru-RU" sz="2400" kern="1200" dirty="0"/>
        </a:p>
      </dsp:txBody>
      <dsp:txXfrm>
        <a:off x="3161885" y="52942"/>
        <a:ext cx="3980043" cy="978446"/>
      </dsp:txXfrm>
    </dsp:sp>
    <dsp:sp modelId="{99EE7B3D-177B-42B1-AC46-A1EC92841AF8}">
      <dsp:nvSpPr>
        <dsp:cNvPr id="0" name=""/>
        <dsp:cNvSpPr/>
      </dsp:nvSpPr>
      <dsp:spPr>
        <a:xfrm>
          <a:off x="7335545" y="0"/>
          <a:ext cx="1687925" cy="1038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kern="1200" dirty="0"/>
            <a:t>Спеціалізована ЛПУ (Медико-генетичний Центр)</a:t>
          </a:r>
          <a:endParaRPr lang="ru-RU" sz="1400" kern="1200" dirty="0"/>
        </a:p>
      </dsp:txBody>
      <dsp:txXfrm>
        <a:off x="7335545" y="0"/>
        <a:ext cx="1687925" cy="1038437"/>
      </dsp:txXfrm>
    </dsp:sp>
    <dsp:sp modelId="{98E7D553-E416-4681-A4FD-5CEE7BE1EBF6}">
      <dsp:nvSpPr>
        <dsp:cNvPr id="0" name=""/>
        <dsp:cNvSpPr/>
      </dsp:nvSpPr>
      <dsp:spPr>
        <a:xfrm rot="5400000">
          <a:off x="5492947" y="1571377"/>
          <a:ext cx="545965" cy="302056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AD26E76-7026-406A-A6D6-32DC97393E85}">
      <dsp:nvSpPr>
        <dsp:cNvPr id="0" name=""/>
        <dsp:cNvSpPr/>
      </dsp:nvSpPr>
      <dsp:spPr>
        <a:xfrm>
          <a:off x="2287877" y="1492605"/>
          <a:ext cx="2290592" cy="125404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/>
            <a:t>Встановлення</a:t>
          </a:r>
          <a:r>
            <a:rPr lang="ru-RU" sz="2400" kern="1200" dirty="0"/>
            <a:t> 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>
              <a:hlinkClick xmlns:r="http://schemas.openxmlformats.org/officeDocument/2006/relationships" r:id="rId1"/>
            </a:rPr>
            <a:t>інвалідності</a:t>
          </a:r>
          <a:endParaRPr lang="ru-RU" sz="2400" b="1" i="0" kern="1200" dirty="0"/>
        </a:p>
      </dsp:txBody>
      <dsp:txXfrm>
        <a:off x="2349105" y="1553833"/>
        <a:ext cx="2168136" cy="1131587"/>
      </dsp:txXfrm>
    </dsp:sp>
    <dsp:sp modelId="{C1ED8A80-0336-4326-8A83-9187E524F40D}">
      <dsp:nvSpPr>
        <dsp:cNvPr id="0" name=""/>
        <dsp:cNvSpPr/>
      </dsp:nvSpPr>
      <dsp:spPr>
        <a:xfrm>
          <a:off x="388997" y="1332432"/>
          <a:ext cx="1540519" cy="14308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 err="1"/>
            <a:t>Медико</a:t>
          </a:r>
          <a:r>
            <a:rPr lang="ru-RU" sz="1400" kern="1200" dirty="0"/>
            <a:t> - </a:t>
          </a:r>
          <a:r>
            <a:rPr lang="ru-RU" sz="1400" kern="1200" dirty="0" err="1"/>
            <a:t>соціальна</a:t>
          </a:r>
          <a:r>
            <a:rPr lang="ru-RU" sz="1400" kern="1200" dirty="0"/>
            <a:t> </a:t>
          </a:r>
          <a:r>
            <a:rPr lang="ru-RU" sz="1400" kern="1200" dirty="0" err="1"/>
            <a:t>експертна</a:t>
          </a:r>
          <a:r>
            <a:rPr lang="ru-RU" sz="1400" kern="1200" dirty="0"/>
            <a:t> </a:t>
          </a:r>
          <a:r>
            <a:rPr lang="ru-RU" sz="1400" kern="1200" dirty="0" err="1"/>
            <a:t>комісія</a:t>
          </a:r>
          <a:r>
            <a:rPr lang="ru-RU" sz="1400" kern="1200" dirty="0"/>
            <a:t> (МСЕК) </a:t>
          </a:r>
        </a:p>
      </dsp:txBody>
      <dsp:txXfrm>
        <a:off x="388997" y="1332432"/>
        <a:ext cx="1540519" cy="1430818"/>
      </dsp:txXfrm>
    </dsp:sp>
    <dsp:sp modelId="{14695B30-BC21-4B63-8C68-62744E1FCAD2}">
      <dsp:nvSpPr>
        <dsp:cNvPr id="0" name=""/>
        <dsp:cNvSpPr/>
      </dsp:nvSpPr>
      <dsp:spPr>
        <a:xfrm rot="10800000">
          <a:off x="4181474" y="3440455"/>
          <a:ext cx="3051251" cy="60646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F74312-6200-47ED-AB09-0D0A8FB441AE}">
      <dsp:nvSpPr>
        <dsp:cNvPr id="0" name=""/>
        <dsp:cNvSpPr/>
      </dsp:nvSpPr>
      <dsp:spPr>
        <a:xfrm>
          <a:off x="7464920" y="2524964"/>
          <a:ext cx="1609593" cy="127200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/>
            <a:t>Виписка</a:t>
          </a:r>
          <a:r>
            <a:rPr lang="ru-RU" sz="2400" kern="1200" dirty="0"/>
            <a:t> рецепту</a:t>
          </a:r>
        </a:p>
      </dsp:txBody>
      <dsp:txXfrm>
        <a:off x="7527026" y="2587070"/>
        <a:ext cx="1485381" cy="1147797"/>
      </dsp:txXfrm>
    </dsp:sp>
    <dsp:sp modelId="{5851068C-84AB-46C1-AA7D-5CA3BE3A8AF3}">
      <dsp:nvSpPr>
        <dsp:cNvPr id="0" name=""/>
        <dsp:cNvSpPr/>
      </dsp:nvSpPr>
      <dsp:spPr>
        <a:xfrm>
          <a:off x="9281918" y="2685897"/>
          <a:ext cx="1774767" cy="762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в ЛПУ за </a:t>
          </a:r>
          <a:r>
            <a:rPr lang="ru-RU" sz="1400" kern="1200" dirty="0" err="1"/>
            <a:t>місцем</a:t>
          </a:r>
          <a:r>
            <a:rPr lang="ru-RU" sz="1400" kern="1200" dirty="0"/>
            <a:t> </a:t>
          </a:r>
          <a:r>
            <a:rPr lang="ru-RU" sz="1400" kern="1200" dirty="0" err="1"/>
            <a:t>проживання</a:t>
          </a:r>
          <a:endParaRPr lang="ru-RU" sz="1400" kern="1200" dirty="0"/>
        </a:p>
      </dsp:txBody>
      <dsp:txXfrm>
        <a:off x="9281918" y="2685897"/>
        <a:ext cx="1774767" cy="762307"/>
      </dsp:txXfrm>
    </dsp:sp>
    <dsp:sp modelId="{F19171B7-2105-4B5A-B720-08C5ACBA0537}">
      <dsp:nvSpPr>
        <dsp:cNvPr id="0" name=""/>
        <dsp:cNvSpPr/>
      </dsp:nvSpPr>
      <dsp:spPr>
        <a:xfrm>
          <a:off x="2811566" y="4272279"/>
          <a:ext cx="5800343" cy="73940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/>
            <a:t>Отримання</a:t>
          </a:r>
          <a:r>
            <a:rPr lang="ru-RU" sz="2400" b="1" kern="1200" dirty="0"/>
            <a:t> препарату у аптеках, </a:t>
          </a:r>
          <a:r>
            <a:rPr lang="ru-RU" sz="2400" b="1" kern="1200" dirty="0" err="1"/>
            <a:t>закріплених</a:t>
          </a:r>
          <a:r>
            <a:rPr lang="ru-RU" sz="2400" b="1" kern="1200" dirty="0"/>
            <a:t> за </a:t>
          </a:r>
          <a:r>
            <a:rPr lang="ru-RU" sz="2400" b="1" kern="1200" dirty="0" err="1"/>
            <a:t>цими</a:t>
          </a:r>
          <a:r>
            <a:rPr lang="ru-RU" sz="2400" b="1" kern="1200" dirty="0"/>
            <a:t> закладами.</a:t>
          </a:r>
        </a:p>
      </dsp:txBody>
      <dsp:txXfrm>
        <a:off x="2847667" y="4308380"/>
        <a:ext cx="5728141" cy="667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97794-A196-4191-846D-178B422E337A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A3A51-0DDA-40E9-BF45-83D3385818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74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A3A51-0DDA-40E9-BF45-83D33858188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898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A3A51-0DDA-40E9-BF45-83D33858188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847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A3A51-0DDA-40E9-BF45-83D33858188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959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A3A51-0DDA-40E9-BF45-83D33858188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654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A3A51-0DDA-40E9-BF45-83D33858188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677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4EF3-E986-4DBB-BBD5-3B550AD37B8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D21E1-2129-4675-9186-0C2179681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534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4EF3-E986-4DBB-BBD5-3B550AD37B8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D21E1-2129-4675-9186-0C2179681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623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4EF3-E986-4DBB-BBD5-3B550AD37B8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D21E1-2129-4675-9186-0C2179681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536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4EF3-E986-4DBB-BBD5-3B550AD37B8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D21E1-2129-4675-9186-0C2179681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907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4EF3-E986-4DBB-BBD5-3B550AD37B8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D21E1-2129-4675-9186-0C2179681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956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4EF3-E986-4DBB-BBD5-3B550AD37B8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D21E1-2129-4675-9186-0C2179681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237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4EF3-E986-4DBB-BBD5-3B550AD37B8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D21E1-2129-4675-9186-0C2179681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37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4EF3-E986-4DBB-BBD5-3B550AD37B8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D21E1-2129-4675-9186-0C2179681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264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4EF3-E986-4DBB-BBD5-3B550AD37B8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D21E1-2129-4675-9186-0C2179681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766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4EF3-E986-4DBB-BBD5-3B550AD37B8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D21E1-2129-4675-9186-0C2179681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39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14EF3-E986-4DBB-BBD5-3B550AD37B8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D21E1-2129-4675-9186-0C2179681A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477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image" Target="../media/image3.png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2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14EF3-E986-4DBB-BBD5-3B550AD37B8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D21E1-2129-4675-9186-0C2179681A9F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0441"/>
            <a:ext cx="12244591" cy="3375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053" y="260095"/>
            <a:ext cx="1054610" cy="10546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45" y="214883"/>
            <a:ext cx="2538989" cy="97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0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comments" Target="../comments/commen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#n18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5" Type="http://schemas.openxmlformats.org/officeDocument/2006/relationships/comments" Target="../comments/comment7.xml" /><Relationship Id="rId4" Type="http://schemas.openxmlformats.org/officeDocument/2006/relationships/hyperlink" Target="http://zakon.rada.gov.ua/laws/show/875-12" TargetMode="Externa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8.xml" /><Relationship Id="rId2" Type="http://schemas.openxmlformats.org/officeDocument/2006/relationships/hyperlink" Target="#n18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9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 /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Relationship Id="rId9" Type="http://schemas.openxmlformats.org/officeDocument/2006/relationships/comments" Target="../comments/comment10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1.xml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 /><Relationship Id="rId2" Type="http://schemas.openxmlformats.org/officeDocument/2006/relationships/image" Target="../media/image7.emf" /><Relationship Id="rId1" Type="http://schemas.openxmlformats.org/officeDocument/2006/relationships/slideLayout" Target="../slideLayouts/slideLayout3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 /><Relationship Id="rId1" Type="http://schemas.openxmlformats.org/officeDocument/2006/relationships/slideLayout" Target="../slideLayouts/slideLayout3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 /><Relationship Id="rId1" Type="http://schemas.openxmlformats.org/officeDocument/2006/relationships/slideLayout" Target="../slideLayouts/slideLayout3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 /><Relationship Id="rId2" Type="http://schemas.openxmlformats.org/officeDocument/2006/relationships/hyperlink" Target="https://zakon.rada.gov.ua/laws/show/z1439-14?find=1&amp;text=%EC%F3%EA%EE%E2%B3%F1%F6%E8%E4%EE%E7#w12" TargetMode="Externa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#n36" /><Relationship Id="rId2" Type="http://schemas.openxmlformats.org/officeDocument/2006/relationships/hyperlink" Target="#n18" /><Relationship Id="rId1" Type="http://schemas.openxmlformats.org/officeDocument/2006/relationships/slideLayout" Target="../slideLayouts/slideLayout2.xml" /><Relationship Id="rId4" Type="http://schemas.openxmlformats.org/officeDocument/2006/relationships/comments" Target="../comments/comment5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6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1999" cy="649425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91175" y="39558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dirty="0"/>
              <a:t>Нормативно – правове регулювання забезпечення </a:t>
            </a:r>
            <a:r>
              <a:rPr lang="uk-UA" sz="2400" dirty="0" err="1"/>
              <a:t>життєво</a:t>
            </a:r>
            <a:r>
              <a:rPr lang="uk-UA" sz="2400" dirty="0"/>
              <a:t> необхідними лікарськими засобами хворих на </a:t>
            </a:r>
            <a:r>
              <a:rPr lang="uk-UA" sz="2400" dirty="0" err="1"/>
              <a:t>муковісцидоз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69448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3275" y="365125"/>
            <a:ext cx="741045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/>
              <a:t>Постанова Кабінету Міністрів України від </a:t>
            </a:r>
            <a:r>
              <a:rPr lang="ru-RU" sz="3600" b="1" dirty="0"/>
              <a:t>17.08.1998 р. № 1303 (</a:t>
            </a:r>
            <a:r>
              <a:rPr lang="ru-RU" sz="3600" b="1" i="1" dirty="0" err="1">
                <a:hlinkClick r:id="rId3" action="ppaction://hlinkfile"/>
              </a:rPr>
              <a:t>Додаток</a:t>
            </a:r>
            <a:r>
              <a:rPr lang="ru-RU" sz="3600" b="1" dirty="0"/>
              <a:t> </a:t>
            </a:r>
            <a:r>
              <a:rPr lang="en-US" sz="3600" b="1" i="1" dirty="0"/>
              <a:t>#</a:t>
            </a:r>
            <a:r>
              <a:rPr lang="ru-RU" sz="3600" b="1" i="1" dirty="0"/>
              <a:t> 1</a:t>
            </a:r>
            <a:r>
              <a:rPr lang="ru-RU" sz="3600" b="1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err="1"/>
              <a:t>Затверждує</a:t>
            </a:r>
            <a:r>
              <a:rPr lang="ru-RU" dirty="0"/>
              <a:t> </a:t>
            </a:r>
            <a:r>
              <a:rPr lang="ru-RU" b="1" dirty="0"/>
              <a:t>ПЕРЕЛІК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,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b="1" dirty="0"/>
              <a:t>амбулаторного </a:t>
            </a:r>
            <a:r>
              <a:rPr lang="ru-RU" b="1" dirty="0" err="1"/>
              <a:t>лікування</a:t>
            </a:r>
            <a:r>
              <a:rPr lang="ru-RU" b="1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лікарські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за </a:t>
            </a:r>
            <a:r>
              <a:rPr lang="ru-RU" b="1" dirty="0"/>
              <a:t>рецептами </a:t>
            </a:r>
            <a:r>
              <a:rPr lang="ru-RU" b="1" dirty="0" err="1"/>
              <a:t>лікарів</a:t>
            </a:r>
            <a:r>
              <a:rPr lang="ru-RU" b="1" dirty="0"/>
              <a:t> </a:t>
            </a:r>
            <a:r>
              <a:rPr lang="ru-RU" dirty="0" err="1"/>
              <a:t>відпускаються</a:t>
            </a:r>
            <a:r>
              <a:rPr lang="ru-RU" dirty="0"/>
              <a:t> </a:t>
            </a:r>
            <a:r>
              <a:rPr lang="ru-RU" dirty="0" err="1"/>
              <a:t>безоплатно</a:t>
            </a:r>
            <a:r>
              <a:rPr lang="ru-RU" dirty="0"/>
              <a:t>:</a:t>
            </a:r>
          </a:p>
          <a:p>
            <a:r>
              <a:rPr lang="ru-RU" b="1" dirty="0"/>
              <a:t>особи з </a:t>
            </a:r>
            <a:r>
              <a:rPr lang="ru-RU" b="1" dirty="0" err="1"/>
              <a:t>інвалідністю</a:t>
            </a:r>
            <a:r>
              <a:rPr lang="ru-RU" dirty="0"/>
              <a:t>, …,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зазначені</a:t>
            </a:r>
            <a:r>
              <a:rPr lang="ru-RU" dirty="0"/>
              <a:t> особи </a:t>
            </a:r>
            <a:r>
              <a:rPr lang="ru-RU" b="1" dirty="0" err="1"/>
              <a:t>одержують</a:t>
            </a:r>
            <a:r>
              <a:rPr lang="ru-RU" b="1" dirty="0"/>
              <a:t> </a:t>
            </a:r>
            <a:r>
              <a:rPr lang="ru-RU" b="1" dirty="0" err="1"/>
              <a:t>пенсію</a:t>
            </a:r>
            <a:r>
              <a:rPr lang="ru-RU" b="1" dirty="0"/>
              <a:t> </a:t>
            </a:r>
            <a:r>
              <a:rPr lang="ru-RU" dirty="0"/>
              <a:t>в </a:t>
            </a:r>
            <a:r>
              <a:rPr lang="ru-RU" dirty="0" err="1"/>
              <a:t>розмірі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перевищує</a:t>
            </a:r>
            <a:r>
              <a:rPr lang="ru-RU" dirty="0"/>
              <a:t> </a:t>
            </a:r>
            <a:r>
              <a:rPr lang="ru-RU" dirty="0" err="1"/>
              <a:t>мінімальний</a:t>
            </a:r>
            <a:r>
              <a:rPr lang="ru-RU" dirty="0"/>
              <a:t> </a:t>
            </a:r>
            <a:r>
              <a:rPr lang="ru-RU" dirty="0" err="1"/>
              <a:t>розмір</a:t>
            </a:r>
            <a:r>
              <a:rPr lang="ru-RU" dirty="0"/>
              <a:t> </a:t>
            </a:r>
            <a:r>
              <a:rPr lang="ru-RU" dirty="0" err="1"/>
              <a:t>пенсії</a:t>
            </a:r>
            <a:r>
              <a:rPr lang="ru-RU" dirty="0"/>
              <a:t>,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u="sng" dirty="0">
                <a:hlinkClick r:id="rId4"/>
              </a:rPr>
              <a:t>Закону </a:t>
            </a:r>
            <a:r>
              <a:rPr lang="ru-RU" u="sng" dirty="0" err="1">
                <a:hlinkClick r:id="rId4"/>
              </a:rPr>
              <a:t>України</a:t>
            </a:r>
            <a:r>
              <a:rPr lang="ru-RU" dirty="0"/>
              <a:t> “Про 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захищеності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з </a:t>
            </a:r>
            <a:r>
              <a:rPr lang="ru-RU" dirty="0" err="1"/>
              <a:t>інвалідністю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”;</a:t>
            </a:r>
          </a:p>
          <a:p>
            <a:r>
              <a:rPr lang="ru-RU" b="1" dirty="0"/>
              <a:t>особи з </a:t>
            </a:r>
            <a:r>
              <a:rPr lang="ru-RU" b="1" dirty="0" err="1"/>
              <a:t>інвалідністю</a:t>
            </a:r>
            <a:r>
              <a:rPr lang="ru-RU" b="1" dirty="0"/>
              <a:t> </a:t>
            </a:r>
            <a:r>
              <a:rPr lang="ru-RU" dirty="0"/>
              <a:t>та особи,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отримують</a:t>
            </a:r>
            <a:r>
              <a:rPr lang="ru-RU" dirty="0"/>
              <a:t> </a:t>
            </a:r>
            <a:r>
              <a:rPr lang="ru-RU" b="1" dirty="0" err="1"/>
              <a:t>державну</a:t>
            </a:r>
            <a:r>
              <a:rPr lang="ru-RU" b="1" dirty="0"/>
              <a:t> </a:t>
            </a:r>
            <a:r>
              <a:rPr lang="ru-RU" b="1" dirty="0" err="1"/>
              <a:t>соціальну</a:t>
            </a:r>
            <a:r>
              <a:rPr lang="ru-RU" b="1" dirty="0"/>
              <a:t> </a:t>
            </a:r>
            <a:r>
              <a:rPr lang="ru-RU" b="1" dirty="0" err="1"/>
              <a:t>допомогу</a:t>
            </a:r>
            <a:r>
              <a:rPr lang="ru-RU" dirty="0"/>
              <a:t>, </a:t>
            </a:r>
            <a:r>
              <a:rPr lang="ru-RU" dirty="0" err="1"/>
              <a:t>призначену</a:t>
            </a:r>
            <a:r>
              <a:rPr lang="ru-RU" dirty="0"/>
              <a:t> </a:t>
            </a:r>
            <a:r>
              <a:rPr lang="ru-RU" dirty="0" err="1"/>
              <a:t>замість</a:t>
            </a:r>
            <a:r>
              <a:rPr lang="ru-RU" dirty="0"/>
              <a:t> </a:t>
            </a:r>
            <a:r>
              <a:rPr lang="ru-RU" dirty="0" err="1"/>
              <a:t>пенсії</a:t>
            </a:r>
            <a:r>
              <a:rPr lang="ru-RU" dirty="0"/>
              <a:t>,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u="sng" dirty="0">
                <a:hlinkClick r:id="rId4"/>
              </a:rPr>
              <a:t>Закону </a:t>
            </a:r>
            <a:r>
              <a:rPr lang="ru-RU" u="sng" dirty="0" err="1">
                <a:hlinkClick r:id="rId4"/>
              </a:rPr>
              <a:t>України</a:t>
            </a:r>
            <a:r>
              <a:rPr lang="ru-RU" dirty="0"/>
              <a:t> “Про 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захищеності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з </a:t>
            </a:r>
            <a:r>
              <a:rPr lang="ru-RU" dirty="0" err="1"/>
              <a:t>інвалідністю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”;</a:t>
            </a:r>
          </a:p>
          <a:p>
            <a:r>
              <a:rPr lang="ru-RU" b="1" dirty="0" err="1"/>
              <a:t>діти</a:t>
            </a:r>
            <a:r>
              <a:rPr lang="ru-RU" b="1" dirty="0"/>
              <a:t> з </a:t>
            </a:r>
            <a:r>
              <a:rPr lang="ru-RU" b="1" dirty="0" err="1"/>
              <a:t>інвалідністю</a:t>
            </a:r>
            <a:r>
              <a:rPr lang="ru-RU" b="1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u="sng" dirty="0">
                <a:hlinkClick r:id="rId4"/>
              </a:rPr>
              <a:t>Закону </a:t>
            </a:r>
            <a:r>
              <a:rPr lang="ru-RU" u="sng" dirty="0" err="1">
                <a:hlinkClick r:id="rId4"/>
              </a:rPr>
              <a:t>України</a:t>
            </a:r>
            <a:r>
              <a:rPr lang="ru-RU" dirty="0"/>
              <a:t> “Про 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захищеності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з </a:t>
            </a:r>
            <a:r>
              <a:rPr lang="ru-RU" dirty="0" err="1"/>
              <a:t>інвалідністю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9568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3275" y="365125"/>
            <a:ext cx="741045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/>
              <a:t>Постанова Кабінету Міністрів України від </a:t>
            </a:r>
            <a:r>
              <a:rPr lang="ru-RU" sz="3600" b="1" dirty="0"/>
              <a:t>17.08.1998 р. № 1303 (</a:t>
            </a:r>
            <a:r>
              <a:rPr lang="ru-RU" sz="3600" b="1" i="1" dirty="0" err="1">
                <a:hlinkClick r:id="rId2" action="ppaction://hlinkfile"/>
              </a:rPr>
              <a:t>Додаток</a:t>
            </a:r>
            <a:r>
              <a:rPr lang="ru-RU" sz="3600" b="1" dirty="0"/>
              <a:t> </a:t>
            </a:r>
            <a:r>
              <a:rPr lang="en-US" sz="3600" b="1" i="1" dirty="0"/>
              <a:t>#</a:t>
            </a:r>
            <a:r>
              <a:rPr lang="ru-RU" sz="3600" b="1" i="1" dirty="0"/>
              <a:t> 2</a:t>
            </a:r>
            <a:r>
              <a:rPr lang="ru-RU" sz="3600" b="1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Затверждує</a:t>
            </a:r>
            <a:r>
              <a:rPr lang="ru-RU" dirty="0"/>
              <a:t> </a:t>
            </a:r>
            <a:r>
              <a:rPr lang="ru-RU" b="1" dirty="0"/>
              <a:t>ПЕРЕЛІК </a:t>
            </a:r>
            <a:r>
              <a:rPr lang="ru-RU" dirty="0" err="1"/>
              <a:t>категорій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,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b="1" dirty="0"/>
              <a:t>амбулаторного </a:t>
            </a:r>
            <a:r>
              <a:rPr lang="ru-RU" b="1" dirty="0" err="1"/>
              <a:t>лікування</a:t>
            </a:r>
            <a:r>
              <a:rPr lang="ru-RU" b="1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лікарські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b="1" dirty="0" err="1"/>
              <a:t>відпускаються</a:t>
            </a:r>
            <a:r>
              <a:rPr lang="ru-RU" b="1" dirty="0"/>
              <a:t> </a:t>
            </a:r>
            <a:r>
              <a:rPr lang="ru-RU" b="1" dirty="0" err="1"/>
              <a:t>безоплатно</a:t>
            </a:r>
            <a:endParaRPr lang="ru-RU" b="1" dirty="0"/>
          </a:p>
          <a:p>
            <a:pPr lvl="0"/>
            <a:r>
              <a:rPr lang="en-US" i="1" dirty="0"/>
              <a:t>#</a:t>
            </a:r>
            <a:r>
              <a:rPr lang="uk-UA" i="1" dirty="0"/>
              <a:t> 19 -</a:t>
            </a:r>
            <a:r>
              <a:rPr lang="ru-RU" dirty="0"/>
              <a:t> </a:t>
            </a:r>
            <a:r>
              <a:rPr lang="ru-RU" b="1" dirty="0" err="1"/>
              <a:t>Муковісцидоз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6650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3275" y="365125"/>
            <a:ext cx="7410450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/>
              <a:t>Постанова Кабінету Міністрів України від </a:t>
            </a:r>
            <a:r>
              <a:rPr lang="ru-RU" sz="3600" b="1" dirty="0"/>
              <a:t>17.08.1998 р. № 1303 (</a:t>
            </a:r>
            <a:r>
              <a:rPr lang="ru-RU" sz="3600" b="1" i="1" dirty="0"/>
              <a:t>Пункт </a:t>
            </a:r>
            <a:r>
              <a:rPr lang="en-US" sz="3600" b="1" i="1" dirty="0"/>
              <a:t>#</a:t>
            </a:r>
            <a:r>
              <a:rPr lang="ru-RU" sz="3600" b="1" i="1" dirty="0"/>
              <a:t> 2</a:t>
            </a:r>
            <a:r>
              <a:rPr lang="ru-RU" sz="3600" b="1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Відпуск</a:t>
            </a:r>
            <a:r>
              <a:rPr lang="ru-RU" dirty="0"/>
              <a:t> </a:t>
            </a:r>
            <a:r>
              <a:rPr lang="ru-RU" dirty="0" err="1"/>
              <a:t>лікарських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b="1" dirty="0" err="1"/>
              <a:t>безоплатно</a:t>
            </a:r>
            <a:r>
              <a:rPr lang="ru-RU" b="1" dirty="0"/>
              <a:t> і на </a:t>
            </a:r>
            <a:r>
              <a:rPr lang="ru-RU" b="1" dirty="0" err="1"/>
              <a:t>пільгових</a:t>
            </a:r>
            <a:r>
              <a:rPr lang="ru-RU" b="1" dirty="0"/>
              <a:t> </a:t>
            </a:r>
            <a:r>
              <a:rPr lang="ru-RU" b="1" dirty="0" err="1"/>
              <a:t>умовах</a:t>
            </a:r>
            <a:r>
              <a:rPr lang="ru-RU" b="1" dirty="0"/>
              <a:t> </a:t>
            </a:r>
            <a:r>
              <a:rPr lang="ru-RU" dirty="0"/>
              <a:t>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b="1" dirty="0"/>
              <a:t>амбулаторного </a:t>
            </a:r>
            <a:r>
              <a:rPr lang="ru-RU" b="1" dirty="0" err="1"/>
              <a:t>лікування</a:t>
            </a:r>
            <a:r>
              <a:rPr lang="ru-RU" b="1" dirty="0"/>
              <a:t> </a:t>
            </a:r>
            <a:r>
              <a:rPr lang="ru-RU" dirty="0" err="1"/>
              <a:t>осіб</a:t>
            </a:r>
            <a:r>
              <a:rPr lang="ru-RU" dirty="0"/>
              <a:t> </a:t>
            </a:r>
            <a:r>
              <a:rPr lang="ru-RU" dirty="0" err="1"/>
              <a:t>провадиться</a:t>
            </a:r>
            <a:r>
              <a:rPr lang="ru-RU" dirty="0"/>
              <a:t> </a:t>
            </a:r>
            <a:r>
              <a:rPr lang="ru-RU" b="1" dirty="0"/>
              <a:t>аптеками</a:t>
            </a:r>
            <a:r>
              <a:rPr lang="ru-RU" dirty="0"/>
              <a:t> за </a:t>
            </a:r>
            <a:r>
              <a:rPr lang="ru-RU" b="1" dirty="0"/>
              <a:t>рецептами</a:t>
            </a:r>
            <a:r>
              <a:rPr lang="ru-RU" dirty="0"/>
              <a:t>, </a:t>
            </a:r>
            <a:r>
              <a:rPr lang="ru-RU" dirty="0" err="1"/>
              <a:t>виписаними</a:t>
            </a:r>
            <a:r>
              <a:rPr lang="ru-RU" dirty="0"/>
              <a:t> </a:t>
            </a:r>
            <a:r>
              <a:rPr lang="ru-RU" dirty="0" err="1"/>
              <a:t>лікарями</a:t>
            </a:r>
            <a:r>
              <a:rPr lang="ru-RU" dirty="0"/>
              <a:t> </a:t>
            </a:r>
            <a:r>
              <a:rPr lang="ru-RU" dirty="0" err="1"/>
              <a:t>лікувально-профілактичних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 </a:t>
            </a:r>
            <a:r>
              <a:rPr lang="ru-RU" b="1" dirty="0"/>
              <a:t>за </a:t>
            </a:r>
            <a:r>
              <a:rPr lang="ru-RU" b="1" dirty="0" err="1"/>
              <a:t>місцем</a:t>
            </a:r>
            <a:r>
              <a:rPr lang="ru-RU" b="1" dirty="0"/>
              <a:t> </a:t>
            </a:r>
            <a:r>
              <a:rPr lang="ru-RU" b="1" dirty="0" err="1"/>
              <a:t>проживання</a:t>
            </a:r>
            <a:r>
              <a:rPr lang="ru-RU" b="1" dirty="0"/>
              <a:t> </a:t>
            </a:r>
            <a:r>
              <a:rPr lang="ru-RU" b="1" dirty="0" err="1"/>
              <a:t>цих</a:t>
            </a:r>
            <a:r>
              <a:rPr lang="ru-RU" b="1" dirty="0"/>
              <a:t> </a:t>
            </a:r>
            <a:r>
              <a:rPr lang="ru-RU" b="1" dirty="0" err="1"/>
              <a:t>осіб</a:t>
            </a:r>
            <a:r>
              <a:rPr lang="ru-RU" dirty="0"/>
              <a:t>,</a:t>
            </a:r>
          </a:p>
          <a:p>
            <a:r>
              <a:rPr lang="ru-RU" b="1" dirty="0" err="1"/>
              <a:t>Безоплатний</a:t>
            </a:r>
            <a:r>
              <a:rPr lang="ru-RU" b="1" dirty="0"/>
              <a:t> </a:t>
            </a:r>
            <a:r>
              <a:rPr lang="ru-RU" b="1" dirty="0" err="1"/>
              <a:t>відпуск</a:t>
            </a:r>
            <a:r>
              <a:rPr lang="ru-RU" b="1" dirty="0"/>
              <a:t> </a:t>
            </a:r>
            <a:r>
              <a:rPr lang="ru-RU" dirty="0" err="1"/>
              <a:t>лікарських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b="1" dirty="0" err="1"/>
              <a:t>дітям</a:t>
            </a:r>
            <a:r>
              <a:rPr lang="ru-RU" b="1" dirty="0"/>
              <a:t> з </a:t>
            </a:r>
            <a:r>
              <a:rPr lang="ru-RU" b="1" dirty="0" err="1"/>
              <a:t>інвалідністю</a:t>
            </a:r>
            <a:r>
              <a:rPr lang="ru-RU" b="1" dirty="0"/>
              <a:t> </a:t>
            </a:r>
            <a:r>
              <a:rPr lang="ru-RU" dirty="0" err="1"/>
              <a:t>провадиться</a:t>
            </a:r>
            <a:r>
              <a:rPr lang="ru-RU" dirty="0"/>
              <a:t> за рецептами </a:t>
            </a:r>
            <a:r>
              <a:rPr lang="ru-RU" dirty="0" err="1"/>
              <a:t>лікарів</a:t>
            </a:r>
            <a:r>
              <a:rPr lang="ru-RU" dirty="0"/>
              <a:t> </a:t>
            </a:r>
            <a:r>
              <a:rPr lang="ru-RU" b="1" dirty="0" err="1"/>
              <a:t>незалежно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місця</a:t>
            </a:r>
            <a:r>
              <a:rPr lang="ru-RU" b="1" dirty="0"/>
              <a:t> </a:t>
            </a:r>
            <a:r>
              <a:rPr lang="ru-RU" b="1" dirty="0" err="1"/>
              <a:t>проживання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, але в межах </a:t>
            </a:r>
            <a:r>
              <a:rPr lang="ru-RU" dirty="0" err="1"/>
              <a:t>Автономної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 </a:t>
            </a:r>
            <a:r>
              <a:rPr lang="ru-RU" dirty="0" err="1"/>
              <a:t>Крим</a:t>
            </a:r>
            <a:r>
              <a:rPr lang="ru-RU" dirty="0"/>
              <a:t>, </a:t>
            </a:r>
            <a:r>
              <a:rPr lang="ru-RU" dirty="0" err="1"/>
              <a:t>області</a:t>
            </a:r>
            <a:r>
              <a:rPr lang="ru-RU" dirty="0"/>
              <a:t>, </a:t>
            </a:r>
            <a:r>
              <a:rPr lang="ru-RU" dirty="0" err="1"/>
              <a:t>міст</a:t>
            </a:r>
            <a:r>
              <a:rPr lang="ru-RU" dirty="0"/>
              <a:t> </a:t>
            </a:r>
            <a:r>
              <a:rPr lang="ru-RU" dirty="0" err="1"/>
              <a:t>Києва</a:t>
            </a:r>
            <a:r>
              <a:rPr lang="ru-RU" dirty="0"/>
              <a:t> і Севастополя.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b="1" dirty="0" err="1"/>
              <a:t>витрати</a:t>
            </a:r>
            <a:r>
              <a:rPr lang="ru-RU" dirty="0"/>
              <a:t>, </a:t>
            </a:r>
            <a:r>
              <a:rPr lang="ru-RU" dirty="0" err="1"/>
              <a:t>пов'язані</a:t>
            </a:r>
            <a:r>
              <a:rPr lang="ru-RU" dirty="0"/>
              <a:t> з оплатою </a:t>
            </a:r>
            <a:r>
              <a:rPr lang="ru-RU" dirty="0" err="1"/>
              <a:t>вартості</a:t>
            </a:r>
            <a:r>
              <a:rPr lang="ru-RU" dirty="0"/>
              <a:t> </a:t>
            </a:r>
            <a:r>
              <a:rPr lang="ru-RU" dirty="0" err="1"/>
              <a:t>лікарських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, </a:t>
            </a:r>
            <a:r>
              <a:rPr lang="ru-RU" dirty="0" err="1"/>
              <a:t>беруть</a:t>
            </a:r>
            <a:r>
              <a:rPr lang="ru-RU" dirty="0"/>
              <a:t> на себе </a:t>
            </a:r>
            <a:r>
              <a:rPr lang="ru-RU" b="1" dirty="0" err="1"/>
              <a:t>органи</a:t>
            </a:r>
            <a:r>
              <a:rPr lang="ru-RU" b="1" dirty="0"/>
              <a:t> </a:t>
            </a:r>
            <a:r>
              <a:rPr lang="ru-RU" b="1" dirty="0" err="1"/>
              <a:t>охорони</a:t>
            </a:r>
            <a:r>
              <a:rPr lang="ru-RU" b="1" dirty="0"/>
              <a:t> </a:t>
            </a:r>
            <a:r>
              <a:rPr lang="ru-RU" b="1" dirty="0" err="1"/>
              <a:t>здоров'я</a:t>
            </a:r>
            <a:r>
              <a:rPr lang="ru-RU" b="1" dirty="0"/>
              <a:t> за </a:t>
            </a:r>
            <a:r>
              <a:rPr lang="ru-RU" b="1" dirty="0" err="1"/>
              <a:t>місцем</a:t>
            </a:r>
            <a:r>
              <a:rPr lang="ru-RU" b="1" dirty="0"/>
              <a:t> </a:t>
            </a:r>
            <a:r>
              <a:rPr lang="ru-RU" b="1" dirty="0" err="1"/>
              <a:t>їх</a:t>
            </a:r>
            <a:r>
              <a:rPr lang="ru-RU" b="1" dirty="0"/>
              <a:t> </a:t>
            </a:r>
            <a:r>
              <a:rPr lang="ru-RU" b="1" dirty="0" err="1"/>
              <a:t>відпуску</a:t>
            </a:r>
            <a:r>
              <a:rPr lang="ru-RU" b="1" dirty="0"/>
              <a:t>.</a:t>
            </a:r>
          </a:p>
          <a:p>
            <a:endParaRPr lang="uk-UA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0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4601497" y="217489"/>
            <a:ext cx="5643715" cy="417512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ru-RU" altLang="ru-RU" sz="2800" b="1" i="1" dirty="0"/>
              <a:t>Шлях </a:t>
            </a:r>
            <a:r>
              <a:rPr lang="ru-RU" altLang="ru-RU" sz="2800" b="1" i="1" dirty="0" err="1"/>
              <a:t>пацієнта</a:t>
            </a:r>
            <a:r>
              <a:rPr lang="ru-RU" altLang="ru-RU" sz="2800" b="1" i="1" dirty="0"/>
              <a:t> № 1 (</a:t>
            </a:r>
            <a:r>
              <a:rPr lang="ru-RU" altLang="ru-RU" sz="2800" b="1" i="1" dirty="0" err="1"/>
              <a:t>ідеальний</a:t>
            </a:r>
            <a:r>
              <a:rPr lang="ru-RU" altLang="ru-RU" sz="2800" b="1" i="1" dirty="0"/>
              <a:t>)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22508788"/>
              </p:ext>
            </p:extLst>
          </p:nvPr>
        </p:nvGraphicFramePr>
        <p:xfrm>
          <a:off x="295275" y="790574"/>
          <a:ext cx="11687175" cy="561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трелка углом вверх 5"/>
          <p:cNvSpPr/>
          <p:nvPr/>
        </p:nvSpPr>
        <p:spPr>
          <a:xfrm rot="5400000">
            <a:off x="6238875" y="2524128"/>
            <a:ext cx="1933572" cy="733423"/>
          </a:xfrm>
          <a:prstGeom prst="bentUpArrow">
            <a:avLst>
              <a:gd name="adj1" fmla="val 25721"/>
              <a:gd name="adj2" fmla="val 22787"/>
              <a:gd name="adj3" fmla="val 35780"/>
            </a:avLst>
          </a:prstGeom>
          <a:blipFill rotWithShape="0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674083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5105400" y="217488"/>
            <a:ext cx="4353232" cy="1306511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lvl="0"/>
            <a:r>
              <a:rPr lang="uk-UA" sz="3600" b="1" i="1" dirty="0">
                <a:solidFill>
                  <a:schemeClr val="tx2"/>
                </a:solidFill>
              </a:rPr>
              <a:t>Приклади Спеціалізованих ЛПУ </a:t>
            </a:r>
            <a:endParaRPr lang="ru-RU" sz="3600" b="1" i="1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7420" y="1986117"/>
            <a:ext cx="103926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/>
              <a:t>Київ</a:t>
            </a:r>
            <a:r>
              <a:rPr lang="ru-RU" sz="3200" dirty="0"/>
              <a:t>: </a:t>
            </a:r>
            <a:r>
              <a:rPr lang="ru-RU" sz="3200" dirty="0" err="1"/>
              <a:t>Охмадит</a:t>
            </a:r>
            <a:r>
              <a:rPr lang="ru-RU" sz="3200" dirty="0"/>
              <a:t>, КМДКЛ №1, НДІ </a:t>
            </a:r>
            <a:r>
              <a:rPr lang="ru-RU" sz="3200" dirty="0" err="1"/>
              <a:t>фтизіатрії</a:t>
            </a:r>
            <a:r>
              <a:rPr lang="ru-RU" sz="3200" dirty="0"/>
              <a:t>,  НДІ ПАГ,  </a:t>
            </a:r>
            <a:r>
              <a:rPr lang="ru-RU" sz="3200" dirty="0" err="1"/>
              <a:t>Дитяча</a:t>
            </a:r>
            <a:r>
              <a:rPr lang="ru-RU" sz="3200" dirty="0"/>
              <a:t> </a:t>
            </a:r>
            <a:r>
              <a:rPr lang="ru-RU" sz="3200" dirty="0" err="1"/>
              <a:t>обласна</a:t>
            </a:r>
            <a:r>
              <a:rPr lang="ru-RU" sz="3200" dirty="0"/>
              <a:t> </a:t>
            </a:r>
            <a:r>
              <a:rPr lang="ru-RU" sz="3200" dirty="0" err="1"/>
              <a:t>лікарня</a:t>
            </a:r>
            <a:endParaRPr lang="ru-R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err="1">
                <a:solidFill>
                  <a:srgbClr val="00B050"/>
                </a:solidFill>
              </a:rPr>
              <a:t>Львів</a:t>
            </a:r>
            <a:r>
              <a:rPr lang="ru-RU" sz="3200" dirty="0">
                <a:solidFill>
                  <a:srgbClr val="00B050"/>
                </a:solidFill>
              </a:rPr>
              <a:t>: </a:t>
            </a:r>
            <a:r>
              <a:rPr lang="ru-RU" sz="3200" dirty="0" err="1">
                <a:solidFill>
                  <a:srgbClr val="00B050"/>
                </a:solidFill>
              </a:rPr>
              <a:t>Західноукраїнський</a:t>
            </a:r>
            <a:r>
              <a:rPr lang="ru-RU" sz="3200" dirty="0">
                <a:solidFill>
                  <a:srgbClr val="00B050"/>
                </a:solidFill>
              </a:rPr>
              <a:t> </a:t>
            </a:r>
            <a:r>
              <a:rPr lang="ru-RU" sz="3200" dirty="0" err="1">
                <a:solidFill>
                  <a:srgbClr val="00B050"/>
                </a:solidFill>
              </a:rPr>
              <a:t>спеціалізований</a:t>
            </a:r>
            <a:r>
              <a:rPr lang="ru-RU" sz="3200" dirty="0">
                <a:solidFill>
                  <a:srgbClr val="00B050"/>
                </a:solidFill>
              </a:rPr>
              <a:t> дитячий </a:t>
            </a:r>
            <a:r>
              <a:rPr lang="ru-RU" sz="3200" dirty="0" err="1">
                <a:solidFill>
                  <a:srgbClr val="00B050"/>
                </a:solidFill>
              </a:rPr>
              <a:t>медичний</a:t>
            </a:r>
            <a:r>
              <a:rPr lang="ru-RU" sz="3200" dirty="0">
                <a:solidFill>
                  <a:srgbClr val="00B050"/>
                </a:solidFill>
              </a:rPr>
              <a:t> центр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dirty="0"/>
              <a:t>Харків: М</a:t>
            </a:r>
            <a:r>
              <a:rPr lang="ru-RU" sz="3200" dirty="0" err="1"/>
              <a:t>іжобласний</a:t>
            </a:r>
            <a:r>
              <a:rPr lang="ru-RU" sz="3200" dirty="0"/>
              <a:t> </a:t>
            </a:r>
            <a:r>
              <a:rPr lang="ru-RU" sz="3200" dirty="0" err="1"/>
              <a:t>спеціалізований</a:t>
            </a:r>
            <a:r>
              <a:rPr lang="ru-RU" sz="3200" dirty="0"/>
              <a:t> медико-</a:t>
            </a:r>
            <a:r>
              <a:rPr lang="ru-RU" sz="3200" dirty="0" err="1"/>
              <a:t>генетичний</a:t>
            </a:r>
            <a:r>
              <a:rPr lang="ru-RU" sz="3200" dirty="0"/>
              <a:t> центр </a:t>
            </a:r>
            <a:r>
              <a:rPr lang="ru-RU" sz="3200" dirty="0" err="1"/>
              <a:t>рідкісних</a:t>
            </a:r>
            <a:r>
              <a:rPr lang="ru-RU" sz="3200" dirty="0"/>
              <a:t> (</a:t>
            </a:r>
            <a:r>
              <a:rPr lang="ru-RU" sz="3200" dirty="0" err="1"/>
              <a:t>орфанних</a:t>
            </a:r>
            <a:r>
              <a:rPr lang="ru-RU" sz="3200" dirty="0"/>
              <a:t>) </a:t>
            </a:r>
            <a:r>
              <a:rPr lang="ru-RU" sz="3200" dirty="0" err="1"/>
              <a:t>захворювань</a:t>
            </a:r>
            <a:endParaRPr lang="ru-R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dirty="0"/>
              <a:t>Одеса: </a:t>
            </a:r>
            <a:r>
              <a:rPr lang="ru-RU" sz="3200" dirty="0" err="1"/>
              <a:t>Дитяча</a:t>
            </a:r>
            <a:r>
              <a:rPr lang="ru-RU" sz="3200" dirty="0"/>
              <a:t> </a:t>
            </a:r>
            <a:r>
              <a:rPr lang="ru-RU" sz="3200" dirty="0" err="1"/>
              <a:t>обласна</a:t>
            </a:r>
            <a:r>
              <a:rPr lang="ru-RU" sz="3200" dirty="0"/>
              <a:t> </a:t>
            </a:r>
            <a:r>
              <a:rPr lang="ru-RU" sz="3200" dirty="0" err="1"/>
              <a:t>лікарня</a:t>
            </a:r>
            <a:r>
              <a:rPr lang="uk-UA" sz="3200" dirty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51712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1466" y="4847166"/>
            <a:ext cx="4589726" cy="10661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08108" y="4918568"/>
            <a:ext cx="4477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212121"/>
                </a:solidFill>
                <a:latin typeface="inherit"/>
              </a:rPr>
              <a:t>Рецепт </a:t>
            </a:r>
            <a:r>
              <a:rPr lang="ru-RU" dirty="0" err="1">
                <a:solidFill>
                  <a:srgbClr val="212121"/>
                </a:solidFill>
                <a:latin typeface="inherit"/>
              </a:rPr>
              <a:t>виписали</a:t>
            </a:r>
            <a:r>
              <a:rPr lang="ru-RU" dirty="0">
                <a:solidFill>
                  <a:srgbClr val="212121"/>
                </a:solidFill>
                <a:latin typeface="inherit"/>
              </a:rPr>
              <a:t>, а в </a:t>
            </a:r>
            <a:r>
              <a:rPr lang="ru-RU" dirty="0" err="1">
                <a:solidFill>
                  <a:srgbClr val="212121"/>
                </a:solidFill>
                <a:latin typeface="inherit"/>
              </a:rPr>
              <a:t>аптеці</a:t>
            </a:r>
            <a:r>
              <a:rPr lang="ru-RU" dirty="0">
                <a:solidFill>
                  <a:srgbClr val="212121"/>
                </a:solidFill>
                <a:latin typeface="inherit"/>
              </a:rPr>
              <a:t> </a:t>
            </a:r>
          </a:p>
          <a:p>
            <a:pPr algn="ctr"/>
            <a:r>
              <a:rPr lang="uk-UA" altLang="ru-RU" dirty="0">
                <a:solidFill>
                  <a:srgbClr val="212121"/>
                </a:solidFill>
                <a:latin typeface="inherit"/>
              </a:rPr>
              <a:t>відмовили відпустити </a:t>
            </a:r>
            <a:r>
              <a:rPr lang="ru-RU" dirty="0">
                <a:solidFill>
                  <a:srgbClr val="212121"/>
                </a:solidFill>
                <a:latin typeface="inherit"/>
              </a:rPr>
              <a:t>(через </a:t>
            </a:r>
            <a:r>
              <a:rPr lang="ru-RU" dirty="0" err="1">
                <a:solidFill>
                  <a:srgbClr val="212121"/>
                </a:solidFill>
                <a:latin typeface="inherit"/>
              </a:rPr>
              <a:t>відсутність</a:t>
            </a:r>
            <a:r>
              <a:rPr lang="ru-RU" dirty="0">
                <a:solidFill>
                  <a:srgbClr val="212121"/>
                </a:solidFill>
                <a:latin typeface="inherit"/>
              </a:rPr>
              <a:t> </a:t>
            </a:r>
            <a:r>
              <a:rPr lang="ru-RU" dirty="0" err="1">
                <a:solidFill>
                  <a:srgbClr val="212121"/>
                </a:solidFill>
                <a:latin typeface="inherit"/>
              </a:rPr>
              <a:t>фінансування</a:t>
            </a:r>
            <a:r>
              <a:rPr lang="ru-RU" dirty="0">
                <a:solidFill>
                  <a:srgbClr val="212121"/>
                </a:solidFill>
                <a:latin typeface="inherit"/>
              </a:rPr>
              <a:t>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7640" y="1344427"/>
            <a:ext cx="4478320" cy="15364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42871" y="3464155"/>
            <a:ext cx="4478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rgbClr val="212121"/>
                </a:solidFill>
                <a:latin typeface="inherit"/>
              </a:rPr>
              <a:t>В ЛПУ відмовилися виписувати </a:t>
            </a:r>
            <a:r>
              <a:rPr lang="ru-RU" dirty="0">
                <a:solidFill>
                  <a:srgbClr val="212121"/>
                </a:solidFill>
                <a:latin typeface="inherit"/>
              </a:rPr>
              <a:t>рецепт (через </a:t>
            </a:r>
            <a:r>
              <a:rPr lang="ru-RU" dirty="0" err="1">
                <a:solidFill>
                  <a:srgbClr val="212121"/>
                </a:solidFill>
                <a:latin typeface="inherit"/>
              </a:rPr>
              <a:t>відсутність</a:t>
            </a:r>
            <a:r>
              <a:rPr lang="ru-RU" dirty="0">
                <a:solidFill>
                  <a:srgbClr val="212121"/>
                </a:solidFill>
                <a:latin typeface="inherit"/>
              </a:rPr>
              <a:t> </a:t>
            </a:r>
            <a:r>
              <a:rPr lang="ru-RU" dirty="0" err="1">
                <a:solidFill>
                  <a:srgbClr val="212121"/>
                </a:solidFill>
                <a:latin typeface="inherit"/>
              </a:rPr>
              <a:t>фінансування</a:t>
            </a:r>
            <a:r>
              <a:rPr lang="ru-RU" dirty="0">
                <a:solidFill>
                  <a:srgbClr val="212121"/>
                </a:solidFill>
                <a:latin typeface="inherit"/>
              </a:rPr>
              <a:t>)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6804051" y="3766506"/>
            <a:ext cx="4428609" cy="1065706"/>
            <a:chOff x="3057996" y="0"/>
            <a:chExt cx="4428609" cy="1065706"/>
          </a:xfrm>
          <a:scene3d>
            <a:camera prst="orthographicFront"/>
            <a:lightRig rig="flat" dir="t"/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3057996" y="0"/>
              <a:ext cx="4428609" cy="1065706"/>
            </a:xfrm>
            <a:prstGeom prst="roundRect">
              <a:avLst>
                <a:gd name="adj" fmla="val 1667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Скругленный прямоугольник 4"/>
            <p:cNvSpPr txBox="1"/>
            <p:nvPr/>
          </p:nvSpPr>
          <p:spPr>
            <a:xfrm>
              <a:off x="3110029" y="52033"/>
              <a:ext cx="4324543" cy="9616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0" i="0" kern="1200" dirty="0"/>
                <a:t> </a:t>
              </a:r>
              <a:r>
                <a:rPr lang="ru-RU" sz="2000" b="0" i="0" kern="1200" dirty="0" err="1"/>
                <a:t>Звернення</a:t>
              </a:r>
              <a:r>
                <a:rPr lang="ru-RU" sz="2000" b="0" i="0" kern="1200" dirty="0"/>
                <a:t> в </a:t>
              </a:r>
              <a:r>
                <a:rPr lang="ru-RU" sz="2000" b="0" i="0" kern="1200" dirty="0" err="1"/>
                <a:t>місцеве</a:t>
              </a:r>
              <a:r>
                <a:rPr lang="ru-RU" sz="2000" b="0" i="0" kern="1200" dirty="0"/>
                <a:t> </a:t>
              </a:r>
              <a:r>
                <a:rPr lang="ru-RU" sz="2000" b="0" i="0" kern="1200" dirty="0" err="1"/>
                <a:t>управління</a:t>
              </a:r>
              <a:r>
                <a:rPr lang="ru-RU" sz="2000" b="0" i="0" kern="1200" dirty="0"/>
                <a:t> </a:t>
              </a:r>
              <a:r>
                <a:rPr lang="ru-RU" sz="2000" b="0" i="0" kern="1200" dirty="0" err="1"/>
                <a:t>охорони</a:t>
              </a:r>
              <a:r>
                <a:rPr lang="ru-RU" sz="2000" b="0" i="0" kern="1200" dirty="0"/>
                <a:t> </a:t>
              </a:r>
              <a:r>
                <a:rPr lang="ru-RU" sz="2000" b="0" i="0" kern="1200" dirty="0" err="1"/>
                <a:t>здоров'я</a:t>
              </a:r>
              <a:r>
                <a:rPr lang="ru-RU" sz="2000" b="0" i="0" kern="1200" dirty="0"/>
                <a:t> та/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0" i="0" kern="1200" dirty="0" err="1"/>
                <a:t>або</a:t>
              </a:r>
              <a:r>
                <a:rPr lang="ru-RU" sz="2000" b="0" i="0" kern="1200" dirty="0"/>
                <a:t> </a:t>
              </a:r>
              <a:r>
                <a:rPr lang="ru-RU" sz="2000" b="0" i="0" kern="1200" dirty="0" err="1"/>
                <a:t>місцеву</a:t>
              </a:r>
              <a:r>
                <a:rPr lang="ru-RU" sz="2000" b="0" i="0" kern="1200" dirty="0"/>
                <a:t> </a:t>
              </a:r>
              <a:r>
                <a:rPr lang="ru-RU" sz="2000" b="0" i="0" kern="1200" dirty="0" err="1"/>
                <a:t>адміністрацію</a:t>
              </a:r>
              <a:endParaRPr lang="ru-RU" sz="2000" kern="12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778480" y="2445149"/>
            <a:ext cx="4600768" cy="1165111"/>
            <a:chOff x="3057996" y="0"/>
            <a:chExt cx="4428609" cy="1065706"/>
          </a:xfrm>
          <a:scene3d>
            <a:camera prst="orthographicFront"/>
            <a:lightRig rig="flat" dir="t"/>
          </a:scene3d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3057996" y="0"/>
              <a:ext cx="4428609" cy="1065706"/>
            </a:xfrm>
            <a:prstGeom prst="roundRect">
              <a:avLst>
                <a:gd name="adj" fmla="val 1667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5" name="Скругленный прямоугольник 4"/>
            <p:cNvSpPr txBox="1"/>
            <p:nvPr/>
          </p:nvSpPr>
          <p:spPr>
            <a:xfrm>
              <a:off x="3110029" y="52033"/>
              <a:ext cx="4324543" cy="9616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0" i="0" kern="1200" dirty="0"/>
                <a:t> </a:t>
              </a:r>
              <a:r>
                <a:rPr lang="uk-UA" altLang="ru-RU" sz="2000" dirty="0"/>
                <a:t>Запит до головного лікаря про надання інформації про використання бюджетних коштів на закупівлю таких пільгових ЛЗ</a:t>
              </a:r>
              <a:endParaRPr lang="ru-RU" sz="2000" dirty="0"/>
            </a:p>
          </p:txBody>
        </p:sp>
      </p:grp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152400" y="2425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6778480" y="4993419"/>
            <a:ext cx="4528267" cy="1296304"/>
            <a:chOff x="3057996" y="0"/>
            <a:chExt cx="4428609" cy="1065706"/>
          </a:xfrm>
          <a:scene3d>
            <a:camera prst="orthographicFront"/>
            <a:lightRig rig="flat" dir="t"/>
          </a:scene3d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3057996" y="0"/>
              <a:ext cx="4428609" cy="1065706"/>
            </a:xfrm>
            <a:prstGeom prst="roundRect">
              <a:avLst>
                <a:gd name="adj" fmla="val 1667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0" name="Скругленный прямоугольник 4"/>
            <p:cNvSpPr txBox="1"/>
            <p:nvPr/>
          </p:nvSpPr>
          <p:spPr>
            <a:xfrm>
              <a:off x="3110029" y="52033"/>
              <a:ext cx="4324543" cy="9616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0" i="0" kern="1200" dirty="0"/>
                <a:t> </a:t>
              </a:r>
              <a:r>
                <a:rPr lang="uk-UA" altLang="ru-RU" sz="2000" dirty="0"/>
                <a:t>Запит завідувачу аптекою про надання інформації про використання бюджетних коштів на закупівлю таких пільгових ЛЗ </a:t>
              </a:r>
            </a:p>
          </p:txBody>
        </p:sp>
      </p:grpSp>
      <p:sp>
        <p:nvSpPr>
          <p:cNvPr id="39" name="Заголовок 1"/>
          <p:cNvSpPr>
            <a:spLocks noGrp="1"/>
          </p:cNvSpPr>
          <p:nvPr>
            <p:ph type="ctrTitle"/>
          </p:nvPr>
        </p:nvSpPr>
        <p:spPr>
          <a:xfrm>
            <a:off x="3854245" y="217489"/>
            <a:ext cx="5997678" cy="417512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ru-RU" altLang="ru-RU" sz="2800" b="1" i="1" dirty="0"/>
              <a:t>Шлях </a:t>
            </a:r>
            <a:r>
              <a:rPr lang="ru-RU" altLang="ru-RU" sz="2800" b="1" i="1" dirty="0" err="1"/>
              <a:t>пацієнта</a:t>
            </a:r>
            <a:r>
              <a:rPr lang="ru-RU" altLang="ru-RU" sz="2800" b="1" i="1" dirty="0"/>
              <a:t> № 2 (</a:t>
            </a:r>
            <a:r>
              <a:rPr lang="ru-RU" altLang="ru-RU" sz="2800" b="1" i="1" dirty="0" err="1"/>
              <a:t>реальний</a:t>
            </a:r>
            <a:r>
              <a:rPr lang="ru-RU" altLang="ru-RU" sz="2800" b="1" i="1" dirty="0"/>
              <a:t>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1466" y="1439226"/>
            <a:ext cx="45573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rgbClr val="212121"/>
                </a:solidFill>
                <a:latin typeface="inherit"/>
              </a:rPr>
              <a:t>В ЛПУ </a:t>
            </a:r>
            <a:r>
              <a:rPr lang="ru-RU" dirty="0">
                <a:solidFill>
                  <a:srgbClr val="212121"/>
                </a:solidFill>
                <a:latin typeface="inherit"/>
              </a:rPr>
              <a:t>Рецепт </a:t>
            </a:r>
            <a:r>
              <a:rPr lang="ru-RU" dirty="0" err="1">
                <a:solidFill>
                  <a:srgbClr val="212121"/>
                </a:solidFill>
                <a:latin typeface="inherit"/>
              </a:rPr>
              <a:t>виписали</a:t>
            </a:r>
            <a:r>
              <a:rPr lang="ru-RU" dirty="0">
                <a:solidFill>
                  <a:srgbClr val="212121"/>
                </a:solidFill>
                <a:latin typeface="inherit"/>
              </a:rPr>
              <a:t>, а в </a:t>
            </a:r>
            <a:r>
              <a:rPr lang="ru-RU" dirty="0" err="1">
                <a:solidFill>
                  <a:srgbClr val="212121"/>
                </a:solidFill>
                <a:latin typeface="inherit"/>
              </a:rPr>
              <a:t>аптеці</a:t>
            </a:r>
            <a:r>
              <a:rPr lang="ru-RU" dirty="0">
                <a:solidFill>
                  <a:srgbClr val="212121"/>
                </a:solidFill>
                <a:latin typeface="inherit"/>
              </a:rPr>
              <a:t> </a:t>
            </a:r>
          </a:p>
          <a:p>
            <a:pPr algn="ctr"/>
            <a:r>
              <a:rPr lang="uk-UA" altLang="ru-RU" dirty="0">
                <a:solidFill>
                  <a:srgbClr val="212121"/>
                </a:solidFill>
                <a:latin typeface="inherit"/>
              </a:rPr>
              <a:t>відмовились відпустити </a:t>
            </a:r>
            <a:r>
              <a:rPr lang="ru-RU" dirty="0">
                <a:solidFill>
                  <a:srgbClr val="212121"/>
                </a:solidFill>
                <a:latin typeface="inherit"/>
              </a:rPr>
              <a:t>(через </a:t>
            </a:r>
            <a:r>
              <a:rPr lang="ru-RU" dirty="0" err="1">
                <a:solidFill>
                  <a:srgbClr val="212121"/>
                </a:solidFill>
                <a:latin typeface="inherit"/>
              </a:rPr>
              <a:t>відсутність</a:t>
            </a:r>
            <a:r>
              <a:rPr lang="ru-RU" dirty="0">
                <a:solidFill>
                  <a:srgbClr val="212121"/>
                </a:solidFill>
                <a:latin typeface="inherit"/>
              </a:rPr>
              <a:t> на </a:t>
            </a:r>
            <a:r>
              <a:rPr lang="ru-RU" dirty="0" err="1">
                <a:solidFill>
                  <a:srgbClr val="212121"/>
                </a:solidFill>
                <a:latin typeface="inherit"/>
              </a:rPr>
              <a:t>дистриб'юторі</a:t>
            </a:r>
            <a:r>
              <a:rPr lang="ru-RU" dirty="0">
                <a:solidFill>
                  <a:srgbClr val="212121"/>
                </a:solidFill>
                <a:latin typeface="inherit"/>
              </a:rPr>
              <a:t>, та/ </a:t>
            </a:r>
            <a:r>
              <a:rPr lang="ru-RU" dirty="0" err="1">
                <a:solidFill>
                  <a:srgbClr val="212121"/>
                </a:solidFill>
                <a:latin typeface="inherit"/>
              </a:rPr>
              <a:t>або</a:t>
            </a:r>
            <a:r>
              <a:rPr lang="ru-RU" dirty="0">
                <a:solidFill>
                  <a:srgbClr val="212121"/>
                </a:solidFill>
                <a:latin typeface="inherit"/>
              </a:rPr>
              <a:t> </a:t>
            </a:r>
            <a:r>
              <a:rPr lang="ru-RU" dirty="0" err="1">
                <a:solidFill>
                  <a:srgbClr val="212121"/>
                </a:solidFill>
                <a:latin typeface="inherit"/>
              </a:rPr>
              <a:t>питання</a:t>
            </a:r>
            <a:r>
              <a:rPr lang="ru-RU" dirty="0">
                <a:solidFill>
                  <a:srgbClr val="212121"/>
                </a:solidFill>
                <a:latin typeface="inherit"/>
              </a:rPr>
              <a:t> при </a:t>
            </a:r>
            <a:r>
              <a:rPr lang="ru-RU" dirty="0" err="1">
                <a:solidFill>
                  <a:srgbClr val="212121"/>
                </a:solidFill>
                <a:latin typeface="inherit"/>
              </a:rPr>
              <a:t>формуванні</a:t>
            </a:r>
            <a:r>
              <a:rPr lang="ru-RU" dirty="0">
                <a:solidFill>
                  <a:srgbClr val="212121"/>
                </a:solidFill>
                <a:latin typeface="inherit"/>
              </a:rPr>
              <a:t> </a:t>
            </a:r>
            <a:r>
              <a:rPr lang="ru-RU" dirty="0" err="1">
                <a:solidFill>
                  <a:srgbClr val="212121"/>
                </a:solidFill>
                <a:latin typeface="inherit"/>
              </a:rPr>
              <a:t>ціни</a:t>
            </a:r>
            <a:r>
              <a:rPr lang="ru-RU" dirty="0">
                <a:solidFill>
                  <a:srgbClr val="212121"/>
                </a:solidFill>
                <a:latin typeface="inherit"/>
              </a:rPr>
              <a:t> на </a:t>
            </a:r>
            <a:r>
              <a:rPr lang="ru-RU" dirty="0" err="1">
                <a:solidFill>
                  <a:srgbClr val="212121"/>
                </a:solidFill>
                <a:latin typeface="inherit"/>
              </a:rPr>
              <a:t>дистриб'юторі</a:t>
            </a:r>
            <a:r>
              <a:rPr lang="ru-RU" dirty="0">
                <a:solidFill>
                  <a:srgbClr val="212121"/>
                </a:solidFill>
                <a:latin typeface="inherit"/>
              </a:rPr>
              <a:t>)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03340" y="3421283"/>
            <a:ext cx="4557381" cy="6930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Стрелка вправо 1"/>
          <p:cNvSpPr/>
          <p:nvPr/>
        </p:nvSpPr>
        <p:spPr>
          <a:xfrm>
            <a:off x="5270951" y="1789471"/>
            <a:ext cx="1383411" cy="1495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20256576">
            <a:off x="5217057" y="3245302"/>
            <a:ext cx="1505339" cy="1735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5193301" y="3872351"/>
            <a:ext cx="1383411" cy="1791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 rot="19916813">
            <a:off x="5093655" y="4747033"/>
            <a:ext cx="1644046" cy="1703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5135702" y="5357266"/>
            <a:ext cx="1441010" cy="197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Группа 36"/>
          <p:cNvGrpSpPr/>
          <p:nvPr/>
        </p:nvGrpSpPr>
        <p:grpSpPr>
          <a:xfrm>
            <a:off x="6778480" y="1436051"/>
            <a:ext cx="4600768" cy="847891"/>
            <a:chOff x="3057996" y="0"/>
            <a:chExt cx="4428609" cy="1065706"/>
          </a:xfrm>
          <a:scene3d>
            <a:camera prst="orthographicFront"/>
            <a:lightRig rig="flat" dir="t"/>
          </a:scene3d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3057996" y="0"/>
              <a:ext cx="4428609" cy="1065706"/>
            </a:xfrm>
            <a:prstGeom prst="roundRect">
              <a:avLst>
                <a:gd name="adj" fmla="val 1667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1" name="Скругленный прямоугольник 4"/>
            <p:cNvSpPr txBox="1"/>
            <p:nvPr/>
          </p:nvSpPr>
          <p:spPr>
            <a:xfrm>
              <a:off x="3110029" y="52033"/>
              <a:ext cx="4324543" cy="9616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0" i="0" kern="1200" dirty="0"/>
                <a:t> </a:t>
              </a:r>
              <a:r>
                <a:rPr lang="uk-UA" altLang="ru-RU" sz="2000" dirty="0"/>
                <a:t>Запит до </a:t>
              </a:r>
              <a:r>
                <a:rPr lang="ru-RU" sz="2000" dirty="0" err="1"/>
                <a:t>дистриб'ютора</a:t>
              </a:r>
              <a:r>
                <a:rPr lang="ru-RU" sz="2000" dirty="0"/>
                <a:t> та </a:t>
              </a:r>
              <a:r>
                <a:rPr lang="ru-RU" sz="2000" dirty="0" err="1"/>
                <a:t>компанії</a:t>
              </a:r>
              <a:r>
                <a:rPr lang="ru-RU" sz="2000" dirty="0"/>
                <a:t> </a:t>
              </a:r>
              <a:r>
                <a:rPr lang="ru-RU" sz="2000" dirty="0" err="1"/>
                <a:t>Амакса</a:t>
              </a:r>
              <a:endParaRPr lang="ru-RU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49878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>
          <a:xfrm>
            <a:off x="1524000" y="1936750"/>
            <a:ext cx="9144000" cy="326707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sz="3600" b="1" dirty="0"/>
              <a:t>НАЦІОНАЛЬНИЙ ПЕРЕЛІК ЛІКАРСЬКИХ ЗАСОБІВ, </a:t>
            </a:r>
            <a:br>
              <a:rPr lang="ru-RU" altLang="ru-RU" sz="3600" dirty="0"/>
            </a:br>
            <a:r>
              <a:rPr lang="ru-RU" altLang="ru-RU" sz="3600" dirty="0"/>
              <a:t>Базового </a:t>
            </a:r>
            <a:r>
              <a:rPr lang="ru-RU" altLang="ru-RU" sz="3600" dirty="0" err="1"/>
              <a:t>переліку</a:t>
            </a:r>
            <a:r>
              <a:rPr lang="ru-RU" altLang="ru-RU" sz="3600" dirty="0"/>
              <a:t> </a:t>
            </a:r>
            <a:r>
              <a:rPr lang="ru-RU" altLang="ru-RU" sz="3600" dirty="0" err="1"/>
              <a:t>основних</a:t>
            </a:r>
            <a:r>
              <a:rPr lang="ru-RU" altLang="ru-RU" sz="3600" dirty="0"/>
              <a:t> </a:t>
            </a:r>
            <a:r>
              <a:rPr lang="ru-RU" altLang="ru-RU" sz="3600" dirty="0" err="1"/>
              <a:t>лікарських</a:t>
            </a:r>
            <a:r>
              <a:rPr lang="ru-RU" altLang="ru-RU" sz="3600" dirty="0"/>
              <a:t> </a:t>
            </a:r>
            <a:r>
              <a:rPr lang="ru-RU" altLang="ru-RU" sz="3600" dirty="0" err="1"/>
              <a:t>засобів</a:t>
            </a:r>
            <a:r>
              <a:rPr lang="ru-RU" altLang="ru-RU" sz="3600" dirty="0"/>
              <a:t> </a:t>
            </a:r>
            <a:br>
              <a:rPr lang="ru-RU" altLang="ru-RU" sz="3600" dirty="0"/>
            </a:br>
            <a:r>
              <a:rPr lang="en-US" altLang="ru-RU" sz="3600" dirty="0"/>
              <a:t>(</a:t>
            </a:r>
            <a:r>
              <a:rPr lang="en-US" altLang="ru-RU" sz="3600" b="1" dirty="0"/>
              <a:t>Model List of Essential Medicines</a:t>
            </a:r>
            <a:r>
              <a:rPr lang="en-US" altLang="ru-RU" sz="3600" dirty="0"/>
              <a:t>), </a:t>
            </a:r>
            <a:r>
              <a:rPr lang="ru-RU" altLang="ru-RU" sz="3600" dirty="0" err="1"/>
              <a:t>рекомендованих</a:t>
            </a:r>
            <a:r>
              <a:rPr lang="ru-RU" altLang="ru-RU" sz="3600" dirty="0"/>
              <a:t> ВООЗ</a:t>
            </a:r>
          </a:p>
        </p:txBody>
      </p:sp>
    </p:spTree>
    <p:extLst>
      <p:ext uri="{BB962C8B-B14F-4D97-AF65-F5344CB8AC3E}">
        <p14:creationId xmlns:p14="http://schemas.microsoft.com/office/powerpoint/2010/main" val="2757375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>
          <a:xfrm>
            <a:off x="3352799" y="306388"/>
            <a:ext cx="7343775" cy="146208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r>
              <a:rPr lang="ru-RU" altLang="ru-RU" sz="2400" b="1" dirty="0"/>
              <a:t>КАБІНЕТ МІНІСТРІВ УКРАЇНИ, </a:t>
            </a:r>
            <a:br>
              <a:rPr lang="ru-RU" altLang="ru-RU" sz="2400" b="1" dirty="0"/>
            </a:br>
            <a:r>
              <a:rPr lang="ru-RU" altLang="ru-RU" sz="2400" b="1" dirty="0"/>
              <a:t>ПОСТАНОВА </a:t>
            </a:r>
            <a:r>
              <a:rPr lang="ru-RU" altLang="ru-RU" sz="2400" b="1" dirty="0" err="1"/>
              <a:t>від</a:t>
            </a:r>
            <a:r>
              <a:rPr lang="ru-RU" altLang="ru-RU" sz="2400" b="1" dirty="0"/>
              <a:t> 25.03.2009 р. № 333 </a:t>
            </a:r>
            <a:br>
              <a:rPr lang="ru-RU" altLang="ru-RU" sz="2400" b="1" dirty="0"/>
            </a:br>
            <a:r>
              <a:rPr lang="ru-RU" altLang="ru-RU" sz="2400" b="1" dirty="0" err="1"/>
              <a:t>Деякі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питання</a:t>
            </a:r>
            <a:r>
              <a:rPr lang="ru-RU" altLang="ru-RU" sz="2400" b="1" dirty="0"/>
              <a:t> державного </a:t>
            </a:r>
            <a:r>
              <a:rPr lang="ru-RU" altLang="ru-RU" sz="2400" b="1" dirty="0" err="1"/>
              <a:t>регулювання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цін</a:t>
            </a:r>
            <a:r>
              <a:rPr lang="ru-RU" altLang="ru-RU" sz="2400" b="1" dirty="0"/>
              <a:t> на </a:t>
            </a:r>
            <a:r>
              <a:rPr lang="ru-RU" altLang="ru-RU" sz="2400" b="1" dirty="0" err="1"/>
              <a:t>лікарські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засоби</a:t>
            </a:r>
            <a:r>
              <a:rPr lang="ru-RU" altLang="ru-RU" sz="2400" b="1" dirty="0"/>
              <a:t> і </a:t>
            </a:r>
            <a:r>
              <a:rPr lang="ru-RU" altLang="ru-RU" sz="2400" b="1" dirty="0" err="1"/>
              <a:t>вироби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медичного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призначення</a:t>
            </a:r>
            <a:endParaRPr lang="ru-RU" altLang="ru-RU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06829" y="2367376"/>
            <a:ext cx="10889672" cy="302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ru-RU" b="1" spc="55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Загальна</a:t>
            </a:r>
            <a:r>
              <a:rPr lang="ru-RU" b="1" spc="55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spc="55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кількість</a:t>
            </a:r>
            <a:r>
              <a:rPr lang="ru-RU" b="1" spc="55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spc="55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препаратів</a:t>
            </a:r>
            <a:r>
              <a:rPr lang="ru-RU" spc="55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pc="55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pc="55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pc="55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включені</a:t>
            </a:r>
            <a:r>
              <a:rPr lang="ru-RU" spc="55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b="1" spc="55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Нацпереліку</a:t>
            </a:r>
            <a:r>
              <a:rPr lang="ru-RU" spc="55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pc="55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мають</a:t>
            </a:r>
            <a:r>
              <a:rPr lang="ru-RU" spc="55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spc="55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забезпечуватися</a:t>
            </a:r>
            <a:r>
              <a:rPr lang="ru-RU" b="1" spc="55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на 100%</a:t>
            </a:r>
            <a:r>
              <a:rPr lang="ru-RU" spc="55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у закладах </a:t>
            </a:r>
            <a:r>
              <a:rPr lang="ru-RU" spc="55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охорони</a:t>
            </a:r>
            <a:r>
              <a:rPr lang="ru-RU" spc="55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pc="55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здоров’я</a:t>
            </a:r>
            <a:r>
              <a:rPr lang="ru-RU" spc="55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становить </a:t>
            </a:r>
            <a:r>
              <a:rPr lang="ru-RU" b="1" u="sng" spc="55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427 </a:t>
            </a:r>
            <a:r>
              <a:rPr lang="ru-RU" b="1" u="sng" spc="55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препаратів</a:t>
            </a:r>
            <a:r>
              <a:rPr lang="ru-RU" b="1" u="sng" spc="55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/>
            </a:pPr>
            <a:r>
              <a:rPr lang="ru-RU" b="1" spc="55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Національний</a:t>
            </a:r>
            <a:r>
              <a:rPr lang="ru-RU" b="1" spc="55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spc="55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перелік</a:t>
            </a:r>
            <a:r>
              <a:rPr lang="ru-RU" b="1" spc="55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spc="55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основних</a:t>
            </a:r>
            <a:r>
              <a:rPr lang="ru-RU" b="1" spc="55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spc="55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лікарських</a:t>
            </a:r>
            <a:r>
              <a:rPr lang="ru-RU" b="1" spc="55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spc="55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засобів</a:t>
            </a:r>
            <a:r>
              <a:rPr lang="ru-RU" spc="55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pc="55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pc="55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pc="55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перелік</a:t>
            </a:r>
            <a:r>
              <a:rPr lang="ru-RU" spc="55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pc="55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безпечних</a:t>
            </a:r>
            <a:r>
              <a:rPr lang="ru-RU" spc="55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pc="55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ліків</a:t>
            </a:r>
            <a:r>
              <a:rPr lang="ru-RU" spc="55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pc="55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spc="55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pc="55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доведеною</a:t>
            </a:r>
            <a:r>
              <a:rPr lang="ru-RU" spc="55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pc="55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ефективністю</a:t>
            </a:r>
            <a:r>
              <a:rPr lang="ru-RU" spc="55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pc="55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spc="55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держава </a:t>
            </a:r>
            <a:r>
              <a:rPr lang="ru-RU" spc="55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гарантуватиме</a:t>
            </a:r>
            <a:r>
              <a:rPr lang="ru-RU" spc="55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pc="55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пацієнту</a:t>
            </a:r>
            <a:r>
              <a:rPr lang="ru-RU" spc="55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pc="55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безкоштовно</a:t>
            </a:r>
            <a:r>
              <a:rPr lang="ru-RU" spc="55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endParaRPr lang="ru-RU" spc="55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b="1" spc="55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Після</a:t>
            </a:r>
            <a:r>
              <a:rPr lang="ru-RU" b="1" spc="55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того, як </a:t>
            </a:r>
            <a:r>
              <a:rPr lang="ru-RU" b="1" spc="55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заклади</a:t>
            </a:r>
            <a:r>
              <a:rPr lang="ru-RU" b="1" spc="55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spc="55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охорони</a:t>
            </a:r>
            <a:r>
              <a:rPr lang="ru-RU" b="1" spc="55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spc="55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здоров’я</a:t>
            </a:r>
            <a:r>
              <a:rPr lang="ru-RU" b="1" spc="55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spc="55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закуплять</a:t>
            </a:r>
            <a:r>
              <a:rPr lang="ru-RU" b="1" spc="55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100% </a:t>
            </a:r>
            <a:r>
              <a:rPr lang="ru-RU" b="1" spc="55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обсягу</a:t>
            </a:r>
            <a:r>
              <a:rPr lang="ru-RU" b="1" spc="55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потреби в </a:t>
            </a:r>
            <a:r>
              <a:rPr lang="ru-RU" b="1" spc="55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ліках</a:t>
            </a:r>
            <a:r>
              <a:rPr lang="ru-RU" b="1" spc="55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spc="55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включених</a:t>
            </a:r>
            <a:r>
              <a:rPr lang="ru-RU" b="1" spc="55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b="1" spc="55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Нацпереліку</a:t>
            </a:r>
            <a:r>
              <a:rPr lang="ru-RU" b="1" spc="55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вони </a:t>
            </a:r>
            <a:r>
              <a:rPr lang="ru-RU" b="1" spc="55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можуть</a:t>
            </a:r>
            <a:r>
              <a:rPr lang="ru-RU" b="1" spc="55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spc="55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закуповувати</a:t>
            </a:r>
            <a:r>
              <a:rPr lang="ru-RU" b="1" spc="55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spc="55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інші</a:t>
            </a:r>
            <a:r>
              <a:rPr lang="ru-RU" b="1" spc="55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spc="55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лікарські</a:t>
            </a:r>
            <a:r>
              <a:rPr lang="ru-RU" b="1" spc="55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spc="55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засоби</a:t>
            </a:r>
            <a:r>
              <a:rPr lang="ru-RU" b="1" spc="55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spc="55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зареєстровані</a:t>
            </a:r>
            <a:r>
              <a:rPr lang="ru-RU" b="1" spc="55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b="1" spc="55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Україні</a:t>
            </a:r>
            <a:r>
              <a:rPr lang="ru-RU" b="1" spc="55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та не </a:t>
            </a:r>
            <a:r>
              <a:rPr lang="ru-RU" b="1" spc="55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включені</a:t>
            </a:r>
            <a:r>
              <a:rPr lang="ru-RU" b="1" spc="55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b="1" spc="55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Нацпереліку</a:t>
            </a:r>
            <a:r>
              <a:rPr lang="ru-RU" b="1" spc="55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2503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0" y="1395777"/>
            <a:ext cx="3536385" cy="50071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1" y="1559102"/>
            <a:ext cx="2888826" cy="468050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105400" y="217489"/>
            <a:ext cx="3648076" cy="628672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200" b="1" i="1" dirty="0" err="1"/>
              <a:t>Зразки</a:t>
            </a:r>
            <a:r>
              <a:rPr lang="ru-RU" altLang="ru-RU" sz="3200" b="1" i="1" dirty="0"/>
              <a:t> </a:t>
            </a:r>
            <a:r>
              <a:rPr lang="ru-RU" altLang="ru-RU" sz="3200" b="1" i="1" dirty="0" err="1"/>
              <a:t>листів</a:t>
            </a:r>
            <a:endParaRPr lang="ru-RU" alt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417691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105400" y="217489"/>
            <a:ext cx="3648076" cy="628672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200" b="1" i="1" dirty="0" err="1"/>
              <a:t>Зразки</a:t>
            </a:r>
            <a:r>
              <a:rPr lang="ru-RU" altLang="ru-RU" sz="3200" b="1" i="1" dirty="0"/>
              <a:t> </a:t>
            </a:r>
            <a:r>
              <a:rPr lang="ru-RU" altLang="ru-RU" sz="3200" b="1" i="1" dirty="0" err="1"/>
              <a:t>листів</a:t>
            </a:r>
            <a:endParaRPr lang="ru-RU" altLang="ru-RU" sz="3200" b="1" i="1" dirty="0"/>
          </a:p>
        </p:txBody>
      </p:sp>
      <p:pic>
        <p:nvPicPr>
          <p:cNvPr id="7" name="Рисунок 6" descr="лист від ГО МВ - ДОЗ Харк.doc [Режим ограниченной функциональности] - Wor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916" y="1364776"/>
            <a:ext cx="9004678" cy="491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36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1" y="1406111"/>
            <a:ext cx="5105400" cy="419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105400" y="217489"/>
            <a:ext cx="3648076" cy="628672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200" b="1" i="1" dirty="0" err="1"/>
              <a:t>Зразки</a:t>
            </a:r>
            <a:r>
              <a:rPr lang="ru-RU" altLang="ru-RU" sz="3200" b="1" i="1" dirty="0"/>
              <a:t> </a:t>
            </a:r>
            <a:r>
              <a:rPr lang="ru-RU" altLang="ru-RU" sz="3200" b="1" i="1" dirty="0" err="1"/>
              <a:t>листів</a:t>
            </a:r>
            <a:endParaRPr lang="ru-RU" altLang="ru-RU" sz="3200" b="1" i="1" dirty="0"/>
          </a:p>
        </p:txBody>
      </p:sp>
      <p:pic>
        <p:nvPicPr>
          <p:cNvPr id="2" name="Рисунок 1" descr="Брамітоб_ обгрунтування_ФЕ n.docx - Wor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93" y="1200691"/>
            <a:ext cx="9183238" cy="500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95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43325" y="233363"/>
            <a:ext cx="6372225" cy="966787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АМАКСА </a:t>
            </a:r>
            <a:r>
              <a:rPr lang="ru-RU" sz="4400" dirty="0" err="1"/>
              <a:t>зовнішня</a:t>
            </a:r>
            <a:r>
              <a:rPr lang="ru-RU" sz="4400" dirty="0"/>
              <a:t> служба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787533"/>
              </p:ext>
            </p:extLst>
          </p:nvPr>
        </p:nvGraphicFramePr>
        <p:xfrm>
          <a:off x="457200" y="1581156"/>
          <a:ext cx="11068050" cy="29152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7961">
                  <a:extLst>
                    <a:ext uri="{9D8B030D-6E8A-4147-A177-3AD203B41FA5}">
                      <a16:colId xmlns:a16="http://schemas.microsoft.com/office/drawing/2014/main" val="4238369103"/>
                    </a:ext>
                  </a:extLst>
                </a:gridCol>
                <a:gridCol w="4536464">
                  <a:extLst>
                    <a:ext uri="{9D8B030D-6E8A-4147-A177-3AD203B41FA5}">
                      <a16:colId xmlns:a16="http://schemas.microsoft.com/office/drawing/2014/main" val="786396262"/>
                    </a:ext>
                  </a:extLst>
                </a:gridCol>
                <a:gridCol w="4162737">
                  <a:extLst>
                    <a:ext uri="{9D8B030D-6E8A-4147-A177-3AD203B41FA5}">
                      <a16:colId xmlns:a16="http://schemas.microsoft.com/office/drawing/2014/main" val="689878776"/>
                    </a:ext>
                  </a:extLst>
                </a:gridCol>
                <a:gridCol w="1770888">
                  <a:extLst>
                    <a:ext uri="{9D8B030D-6E8A-4147-A177-3AD203B41FA5}">
                      <a16:colId xmlns:a16="http://schemas.microsoft.com/office/drawing/2014/main" val="4221186705"/>
                    </a:ext>
                  </a:extLst>
                </a:gridCol>
              </a:tblGrid>
              <a:tr h="500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#</a:t>
                      </a:r>
                      <a:endParaRPr lang="ru-RU" sz="22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ФІО</a:t>
                      </a:r>
                      <a:endParaRPr lang="ru-RU" sz="22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Посада</a:t>
                      </a:r>
                      <a:endParaRPr lang="ru-RU" sz="22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solidFill>
                            <a:schemeClr val="tx2"/>
                          </a:solidFill>
                          <a:effectLst/>
                        </a:rPr>
                        <a:t>Mobile</a:t>
                      </a:r>
                      <a:endParaRPr lang="en-US" sz="22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050898"/>
                  </a:ext>
                </a:extLst>
              </a:tr>
              <a:tr h="57563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u="none" strike="noStrike" dirty="0" err="1">
                          <a:effectLst/>
                        </a:rPr>
                        <a:t>Беліченко</a:t>
                      </a:r>
                      <a:r>
                        <a:rPr lang="ru-RU" sz="2200" u="none" strike="noStrike" dirty="0">
                          <a:effectLst/>
                        </a:rPr>
                        <a:t> </a:t>
                      </a:r>
                      <a:r>
                        <a:rPr lang="ru-RU" sz="2200" u="none" strike="noStrike" dirty="0" err="1">
                          <a:effectLst/>
                        </a:rPr>
                        <a:t>Андрій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u="none" strike="noStrike" dirty="0" err="1">
                          <a:effectLst/>
                        </a:rPr>
                        <a:t>Керівник</a:t>
                      </a:r>
                      <a:r>
                        <a:rPr lang="ru-RU" sz="2200" u="none" strike="noStrike" dirty="0">
                          <a:effectLst/>
                        </a:rPr>
                        <a:t> </a:t>
                      </a:r>
                      <a:r>
                        <a:rPr lang="ru-RU" sz="2200" u="none" strike="noStrike" dirty="0" err="1">
                          <a:effectLst/>
                        </a:rPr>
                        <a:t>зовнішньої</a:t>
                      </a:r>
                      <a:r>
                        <a:rPr lang="ru-RU" sz="2200" u="none" strike="noStrike" dirty="0">
                          <a:effectLst/>
                        </a:rPr>
                        <a:t> </a:t>
                      </a:r>
                      <a:r>
                        <a:rPr lang="ru-RU" sz="2200" u="none" strike="noStrike" dirty="0" err="1">
                          <a:effectLst/>
                        </a:rPr>
                        <a:t>служби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</a:rPr>
                        <a:t>(067)2163667</a:t>
                      </a:r>
                      <a:endParaRPr lang="ru-RU" sz="2200" b="0" i="0" u="none" strike="noStrike" dirty="0">
                        <a:solidFill>
                          <a:srgbClr val="20212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53909209"/>
                  </a:ext>
                </a:extLst>
              </a:tr>
              <a:tr h="32737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uk-UA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Ковтун Ольга </a:t>
                      </a:r>
                      <a:endParaRPr lang="ru-RU" sz="2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u="none" strike="noStrike" dirty="0">
                          <a:effectLst/>
                        </a:rPr>
                        <a:t>KAM Hospital (</a:t>
                      </a:r>
                      <a:r>
                        <a:rPr lang="en-US" sz="2200" u="none" strike="noStrike" dirty="0" err="1">
                          <a:effectLst/>
                        </a:rPr>
                        <a:t>Lviv</a:t>
                      </a:r>
                      <a:r>
                        <a:rPr lang="en-US" sz="2200" u="none" strike="noStrike" dirty="0">
                          <a:effectLst/>
                        </a:rPr>
                        <a:t>)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ctr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(067)4625203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4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dirty="0">
                          <a:effectLst/>
                        </a:rPr>
                        <a:t>3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u="none" strike="noStrike" dirty="0" err="1">
                          <a:effectLst/>
                        </a:rPr>
                        <a:t>Масник</a:t>
                      </a:r>
                      <a:r>
                        <a:rPr lang="ru-RU" sz="2200" u="none" strike="noStrike" dirty="0">
                          <a:effectLst/>
                        </a:rPr>
                        <a:t> Ростислав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200" u="none" strike="noStrike" dirty="0">
                          <a:effectLst/>
                        </a:rPr>
                        <a:t>KAM Hospital (</a:t>
                      </a:r>
                      <a:r>
                        <a:rPr lang="en-US" sz="2200" u="none" strike="noStrike" dirty="0" err="1">
                          <a:effectLst/>
                        </a:rPr>
                        <a:t>Lviv</a:t>
                      </a:r>
                      <a:r>
                        <a:rPr lang="en-US" sz="2200" u="none" strike="noStrike" dirty="0">
                          <a:effectLst/>
                        </a:rPr>
                        <a:t>)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dirty="0">
                          <a:effectLst/>
                        </a:rPr>
                        <a:t>(067)2163665</a:t>
                      </a:r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1801853"/>
                  </a:ext>
                </a:extLst>
              </a:tr>
              <a:tr h="5794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Колесник Анна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2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Продакт</a:t>
                      </a:r>
                      <a:r>
                        <a:rPr lang="uk-UA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менеджер</a:t>
                      </a:r>
                      <a:endParaRPr lang="en-US" sz="2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(067)2334981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6122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749" y="2183642"/>
            <a:ext cx="10515600" cy="1600911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uk-UA" sz="8800" i="1" dirty="0">
                <a:solidFill>
                  <a:schemeClr val="tx2"/>
                </a:solidFill>
              </a:rPr>
              <a:t>Дякую за увагу!</a:t>
            </a:r>
            <a:r>
              <a:rPr lang="en-US" sz="8800" i="1" dirty="0">
                <a:solidFill>
                  <a:schemeClr val="tx2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04825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uk-UA" sz="4000" dirty="0"/>
          </a:p>
          <a:p>
            <a:pPr marL="0" indent="0" algn="ctr">
              <a:buNone/>
            </a:pPr>
            <a:r>
              <a:rPr lang="uk-UA" sz="4000" dirty="0"/>
              <a:t>Нормативно – правові акти, </a:t>
            </a:r>
          </a:p>
          <a:p>
            <a:pPr marL="0" indent="0" algn="ctr">
              <a:buNone/>
            </a:pPr>
            <a:r>
              <a:rPr lang="uk-UA" sz="4000" dirty="0"/>
              <a:t>що регулюють забезпечення </a:t>
            </a:r>
            <a:r>
              <a:rPr lang="uk-UA" sz="4000" dirty="0" err="1"/>
              <a:t>життєво</a:t>
            </a:r>
            <a:r>
              <a:rPr lang="uk-UA" sz="4000" dirty="0"/>
              <a:t> необхідними лікарськими засобами хворих на </a:t>
            </a:r>
            <a:r>
              <a:rPr lang="uk-UA" sz="4000" dirty="0" err="1"/>
              <a:t>муковісцидоз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016113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b="1" dirty="0"/>
              <a:t>Постанова Кабінету Міністрів України від 31.03.2015 № 160</a:t>
            </a:r>
            <a:r>
              <a:rPr lang="uk-UA" dirty="0"/>
              <a:t> «Про затвердження порядку забезпечення громадян, які страждають на рідкісні (</a:t>
            </a:r>
            <a:r>
              <a:rPr lang="uk-UA" dirty="0" err="1"/>
              <a:t>орфанні</a:t>
            </a:r>
            <a:r>
              <a:rPr lang="uk-UA" dirty="0"/>
              <a:t>) захворювання, лікарськими засобами та відповідними харчовими продуктами для спеціального дієтичного споживання», 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dirty="0"/>
              <a:t>Наказ Міністерства охорони здоров’я України від 27.10.2014 № 778</a:t>
            </a:r>
            <a:r>
              <a:rPr lang="uk-UA" dirty="0"/>
              <a:t> «Про затвердження переліку рідкісних (</a:t>
            </a:r>
            <a:r>
              <a:rPr lang="uk-UA" dirty="0" err="1"/>
              <a:t>орфанних</a:t>
            </a:r>
            <a:r>
              <a:rPr lang="uk-UA" dirty="0"/>
              <a:t>) </a:t>
            </a:r>
            <a:r>
              <a:rPr lang="uk-UA" dirty="0" err="1"/>
              <a:t>хвороб</a:t>
            </a:r>
            <a:r>
              <a:rPr lang="uk-UA" dirty="0"/>
              <a:t>»,</a:t>
            </a:r>
          </a:p>
          <a:p>
            <a:pPr marL="514350" indent="-514350">
              <a:buFont typeface="+mj-lt"/>
              <a:buAutoNum type="arabicPeriod"/>
            </a:pPr>
            <a:r>
              <a:rPr lang="uk-UA" b="1" dirty="0"/>
              <a:t>Постанова Кабінету Міністрів України від </a:t>
            </a:r>
            <a:r>
              <a:rPr lang="ru-RU" b="1" dirty="0"/>
              <a:t>17.08.1998 р. № 1303 </a:t>
            </a:r>
            <a:r>
              <a:rPr lang="uk-UA" dirty="0"/>
              <a:t>«Про </a:t>
            </a:r>
            <a:r>
              <a:rPr lang="ru-RU" sz="2900" dirty="0" err="1"/>
              <a:t>впорядкування</a:t>
            </a:r>
            <a:r>
              <a:rPr lang="ru-RU" sz="2900" dirty="0"/>
              <a:t> </a:t>
            </a:r>
            <a:r>
              <a:rPr lang="ru-RU" sz="2900" dirty="0" err="1"/>
              <a:t>безоплатного</a:t>
            </a:r>
            <a:r>
              <a:rPr lang="ru-RU" sz="2900" dirty="0"/>
              <a:t> та </a:t>
            </a:r>
            <a:r>
              <a:rPr lang="ru-RU" sz="2900" dirty="0" err="1"/>
              <a:t>пільгового</a:t>
            </a:r>
            <a:r>
              <a:rPr lang="ru-RU" sz="2900" dirty="0"/>
              <a:t> </a:t>
            </a:r>
            <a:r>
              <a:rPr lang="ru-RU" sz="2900" dirty="0" err="1"/>
              <a:t>відпуску</a:t>
            </a:r>
            <a:r>
              <a:rPr lang="ru-RU" sz="2900" dirty="0"/>
              <a:t> </a:t>
            </a:r>
            <a:r>
              <a:rPr lang="ru-RU" sz="2900" dirty="0" err="1"/>
              <a:t>лікарських</a:t>
            </a:r>
            <a:r>
              <a:rPr lang="ru-RU" sz="2900" dirty="0"/>
              <a:t> </a:t>
            </a:r>
            <a:r>
              <a:rPr lang="ru-RU" sz="2900" dirty="0" err="1"/>
              <a:t>засобів</a:t>
            </a:r>
            <a:r>
              <a:rPr lang="ru-RU" sz="2900" dirty="0"/>
              <a:t> за рецептами </a:t>
            </a:r>
            <a:r>
              <a:rPr lang="ru-RU" sz="2900" dirty="0" err="1"/>
              <a:t>лікарів</a:t>
            </a:r>
            <a:r>
              <a:rPr lang="ru-RU" sz="2900" dirty="0"/>
              <a:t> у </a:t>
            </a:r>
            <a:r>
              <a:rPr lang="ru-RU" sz="2900" dirty="0" err="1"/>
              <a:t>разі</a:t>
            </a:r>
            <a:r>
              <a:rPr lang="ru-RU" sz="2900" dirty="0"/>
              <a:t> амбулаторного </a:t>
            </a:r>
            <a:r>
              <a:rPr lang="ru-RU" sz="2900" dirty="0" err="1"/>
              <a:t>лікування</a:t>
            </a:r>
            <a:r>
              <a:rPr lang="ru-RU" sz="2900" dirty="0"/>
              <a:t> </a:t>
            </a:r>
            <a:r>
              <a:rPr lang="ru-RU" sz="2900" dirty="0" err="1"/>
              <a:t>окремих</a:t>
            </a:r>
            <a:r>
              <a:rPr lang="ru-RU" sz="2900" dirty="0"/>
              <a:t> </a:t>
            </a:r>
            <a:r>
              <a:rPr lang="ru-RU" sz="2900" dirty="0" err="1"/>
              <a:t>груп</a:t>
            </a:r>
            <a:r>
              <a:rPr lang="ru-RU" sz="2900" dirty="0"/>
              <a:t> </a:t>
            </a:r>
            <a:r>
              <a:rPr lang="ru-RU" sz="2900" dirty="0" err="1"/>
              <a:t>населення</a:t>
            </a:r>
            <a:r>
              <a:rPr lang="ru-RU" sz="2900" dirty="0"/>
              <a:t> та за </a:t>
            </a:r>
            <a:r>
              <a:rPr lang="ru-RU" sz="2900" dirty="0" err="1"/>
              <a:t>певними</a:t>
            </a:r>
            <a:r>
              <a:rPr lang="ru-RU" sz="2900" dirty="0"/>
              <a:t> </a:t>
            </a:r>
            <a:r>
              <a:rPr lang="ru-RU" sz="2900" dirty="0" err="1"/>
              <a:t>категоріями</a:t>
            </a:r>
            <a:r>
              <a:rPr lang="ru-RU" sz="2900" dirty="0"/>
              <a:t> </a:t>
            </a:r>
            <a:r>
              <a:rPr lang="ru-RU" sz="2900" dirty="0" err="1"/>
              <a:t>захворювань</a:t>
            </a:r>
            <a:r>
              <a:rPr lang="uk-UA" dirty="0"/>
              <a:t>»</a:t>
            </a:r>
          </a:p>
          <a:p>
            <a:pPr marL="0" indent="0">
              <a:buNone/>
            </a:pPr>
            <a:r>
              <a:rPr lang="uk-UA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304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3275" y="365125"/>
            <a:ext cx="7410450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/>
              <a:t>Постанова Кабінету Міністрів України від 31.03.2015 № 160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1. </a:t>
            </a:r>
            <a:r>
              <a:rPr lang="ru-RU" b="1" dirty="0" err="1"/>
              <a:t>Затверждує</a:t>
            </a:r>
            <a:r>
              <a:rPr lang="ru-RU" b="1" dirty="0"/>
              <a:t> ПОРЯДОК</a:t>
            </a:r>
            <a:r>
              <a:rPr lang="ru-RU" dirty="0"/>
              <a:t> 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страждають</a:t>
            </a:r>
            <a:r>
              <a:rPr lang="ru-RU" dirty="0"/>
              <a:t> на </a:t>
            </a:r>
            <a:r>
              <a:rPr lang="ru-RU" dirty="0" err="1"/>
              <a:t>рідкісні</a:t>
            </a:r>
            <a:r>
              <a:rPr lang="ru-RU" dirty="0"/>
              <a:t> (</a:t>
            </a:r>
            <a:r>
              <a:rPr lang="ru-RU" dirty="0" err="1"/>
              <a:t>орфанні</a:t>
            </a:r>
            <a:r>
              <a:rPr lang="ru-RU" dirty="0"/>
              <a:t>) </a:t>
            </a:r>
            <a:r>
              <a:rPr lang="ru-RU" dirty="0" err="1"/>
              <a:t>захворювання</a:t>
            </a:r>
            <a:r>
              <a:rPr lang="ru-RU" dirty="0"/>
              <a:t>, </a:t>
            </a:r>
            <a:r>
              <a:rPr lang="ru-RU" dirty="0" err="1"/>
              <a:t>лікарськими</a:t>
            </a:r>
            <a:r>
              <a:rPr lang="ru-RU" dirty="0"/>
              <a:t> </a:t>
            </a:r>
            <a:r>
              <a:rPr lang="ru-RU" dirty="0" err="1"/>
              <a:t>засобами</a:t>
            </a:r>
            <a:r>
              <a:rPr lang="ru-RU" dirty="0"/>
              <a:t> та </a:t>
            </a:r>
            <a:r>
              <a:rPr lang="ru-RU" dirty="0" err="1"/>
              <a:t>відповідними</a:t>
            </a:r>
            <a:r>
              <a:rPr lang="ru-RU" dirty="0"/>
              <a:t> </a:t>
            </a:r>
            <a:r>
              <a:rPr lang="ru-RU" dirty="0" err="1"/>
              <a:t>харчовими</a:t>
            </a:r>
            <a:r>
              <a:rPr lang="ru-RU" dirty="0"/>
              <a:t> продуктами для </a:t>
            </a:r>
            <a:r>
              <a:rPr lang="ru-RU" dirty="0" err="1"/>
              <a:t>спеціального</a:t>
            </a:r>
            <a:r>
              <a:rPr lang="ru-RU" dirty="0"/>
              <a:t> </a:t>
            </a:r>
            <a:r>
              <a:rPr lang="ru-RU" dirty="0" err="1"/>
              <a:t>дієтичного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3.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необхідності</a:t>
            </a:r>
            <a:r>
              <a:rPr lang="ru-RU" dirty="0"/>
              <a:t> у </a:t>
            </a:r>
            <a:r>
              <a:rPr lang="ru-RU" dirty="0" err="1"/>
              <a:t>забезпеченні</a:t>
            </a:r>
            <a:r>
              <a:rPr lang="ru-RU" dirty="0"/>
              <a:t>,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b="1" dirty="0"/>
              <a:t>державного бюджету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b="1" dirty="0" err="1"/>
              <a:t>місцевих</a:t>
            </a:r>
            <a:r>
              <a:rPr lang="ru-RU" b="1" dirty="0"/>
              <a:t> </a:t>
            </a:r>
            <a:r>
              <a:rPr lang="ru-RU" b="1" dirty="0" err="1"/>
              <a:t>бюджетів</a:t>
            </a:r>
            <a:r>
              <a:rPr lang="ru-RU" b="1" dirty="0"/>
              <a:t> </a:t>
            </a:r>
            <a:r>
              <a:rPr lang="ru-RU" dirty="0"/>
              <a:t>- </a:t>
            </a:r>
            <a:r>
              <a:rPr lang="ru-RU" dirty="0" err="1"/>
              <a:t>комісіями</a:t>
            </a:r>
            <a:r>
              <a:rPr lang="ru-RU" dirty="0"/>
              <a:t>, </a:t>
            </a:r>
            <a:r>
              <a:rPr lang="ru-RU" dirty="0" err="1"/>
              <a:t>утвореними</a:t>
            </a:r>
            <a:r>
              <a:rPr lang="ru-RU" dirty="0"/>
              <a:t> </a:t>
            </a:r>
            <a:r>
              <a:rPr lang="ru-RU" dirty="0" err="1"/>
              <a:t>обласними</a:t>
            </a:r>
            <a:r>
              <a:rPr lang="ru-RU" dirty="0"/>
              <a:t> та </a:t>
            </a:r>
            <a:r>
              <a:rPr lang="ru-RU" dirty="0" err="1"/>
              <a:t>Київською</a:t>
            </a:r>
            <a:r>
              <a:rPr lang="ru-RU" dirty="0"/>
              <a:t> </a:t>
            </a:r>
            <a:r>
              <a:rPr lang="ru-RU" dirty="0" err="1"/>
              <a:t>міською</a:t>
            </a:r>
            <a:r>
              <a:rPr lang="ru-RU" dirty="0"/>
              <a:t> </a:t>
            </a:r>
            <a:r>
              <a:rPr lang="ru-RU" dirty="0" err="1"/>
              <a:t>держадміністраціями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4. </a:t>
            </a:r>
            <a:r>
              <a:rPr lang="ru-RU" b="1" dirty="0" err="1"/>
              <a:t>Забезпечення</a:t>
            </a:r>
            <a:r>
              <a:rPr lang="ru-RU" b="1" dirty="0"/>
              <a:t>, </a:t>
            </a:r>
            <a:r>
              <a:rPr lang="ru-RU" b="1" dirty="0" err="1"/>
              <a:t>продовження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припинення</a:t>
            </a:r>
            <a:r>
              <a:rPr lang="ru-RU" b="1" dirty="0"/>
              <a:t> </a:t>
            </a:r>
            <a:r>
              <a:rPr lang="ru-RU" b="1" dirty="0" err="1"/>
              <a:t>забезпечення</a:t>
            </a:r>
            <a:r>
              <a:rPr lang="ru-RU" b="1" dirty="0"/>
              <a:t> </a:t>
            </a:r>
            <a:r>
              <a:rPr lang="ru-RU" dirty="0" err="1"/>
              <a:t>громадян</a:t>
            </a:r>
            <a:r>
              <a:rPr lang="ru-RU" dirty="0"/>
              <a:t> …., </a:t>
            </a:r>
            <a:r>
              <a:rPr lang="ru-RU" dirty="0" err="1"/>
              <a:t>лікарськими</a:t>
            </a:r>
            <a:r>
              <a:rPr lang="ru-RU" dirty="0"/>
              <a:t> </a:t>
            </a:r>
            <a:r>
              <a:rPr lang="ru-RU" dirty="0" err="1"/>
              <a:t>засобами</a:t>
            </a:r>
            <a:r>
              <a:rPr lang="ru-RU" dirty="0"/>
              <a:t> та </a:t>
            </a:r>
            <a:r>
              <a:rPr lang="ru-RU" dirty="0" err="1"/>
              <a:t>харчовими</a:t>
            </a:r>
            <a:r>
              <a:rPr lang="ru-RU" dirty="0"/>
              <a:t> продуктами </a:t>
            </a:r>
            <a:r>
              <a:rPr lang="ru-RU" dirty="0" err="1"/>
              <a:t>здійснюється</a:t>
            </a:r>
            <a:r>
              <a:rPr lang="ru-RU" dirty="0"/>
              <a:t>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відповідного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b="1" dirty="0" err="1"/>
              <a:t>зазначених</a:t>
            </a:r>
            <a:r>
              <a:rPr lang="ru-RU" b="1" dirty="0"/>
              <a:t> у </a:t>
            </a:r>
            <a:r>
              <a:rPr lang="ru-RU" b="1" dirty="0" err="1"/>
              <a:t>пункті</a:t>
            </a:r>
            <a:r>
              <a:rPr lang="ru-RU" b="1" dirty="0"/>
              <a:t> 3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b="1" dirty="0"/>
              <a:t>Порядку</a:t>
            </a:r>
            <a:r>
              <a:rPr lang="ru-RU" dirty="0"/>
              <a:t> </a:t>
            </a:r>
            <a:r>
              <a:rPr lang="ru-RU" b="1" dirty="0" err="1"/>
              <a:t>комісії</a:t>
            </a:r>
            <a:r>
              <a:rPr lang="ru-RU" dirty="0"/>
              <a:t> </a:t>
            </a:r>
            <a:r>
              <a:rPr lang="ru-RU" i="1" u="sng" dirty="0" err="1"/>
              <a:t>після</a:t>
            </a:r>
            <a:r>
              <a:rPr lang="ru-RU" i="1" u="sng" dirty="0"/>
              <a:t> </a:t>
            </a:r>
            <a:r>
              <a:rPr lang="ru-RU" i="1" u="sng" dirty="0" err="1"/>
              <a:t>інформування</a:t>
            </a:r>
            <a:r>
              <a:rPr lang="ru-RU" i="1" u="sng" dirty="0"/>
              <a:t> нею </a:t>
            </a:r>
            <a:r>
              <a:rPr lang="ru-RU" dirty="0" err="1"/>
              <a:t>громадянина</a:t>
            </a:r>
            <a:r>
              <a:rPr lang="ru-RU" dirty="0"/>
              <a:t> про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та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письмової</a:t>
            </a:r>
            <a:r>
              <a:rPr lang="ru-RU" dirty="0"/>
              <a:t> </a:t>
            </a:r>
            <a:r>
              <a:rPr lang="ru-RU" dirty="0" err="1"/>
              <a:t>згоди</a:t>
            </a:r>
            <a:r>
              <a:rPr lang="ru-RU" dirty="0"/>
              <a:t>, а для </a:t>
            </a:r>
            <a:r>
              <a:rPr lang="ru-RU" dirty="0" err="1"/>
              <a:t>дітей</a:t>
            </a:r>
            <a:r>
              <a:rPr lang="ru-RU" dirty="0"/>
              <a:t> до 14 </a:t>
            </a:r>
            <a:r>
              <a:rPr lang="ru-RU" dirty="0" err="1"/>
              <a:t>років</a:t>
            </a:r>
            <a:r>
              <a:rPr lang="ru-RU" dirty="0"/>
              <a:t> та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в </a:t>
            </a:r>
            <a:r>
              <a:rPr lang="ru-RU" dirty="0" err="1"/>
              <a:t>установленому</a:t>
            </a:r>
            <a:r>
              <a:rPr lang="ru-RU" dirty="0"/>
              <a:t> порядку </a:t>
            </a:r>
            <a:r>
              <a:rPr lang="ru-RU" dirty="0" err="1"/>
              <a:t>визнані</a:t>
            </a:r>
            <a:r>
              <a:rPr lang="ru-RU" dirty="0"/>
              <a:t> судом </a:t>
            </a:r>
            <a:r>
              <a:rPr lang="ru-RU" dirty="0" err="1"/>
              <a:t>недієздатними</a:t>
            </a:r>
            <a:r>
              <a:rPr lang="ru-RU" dirty="0"/>
              <a:t>, - </a:t>
            </a:r>
            <a:r>
              <a:rPr lang="ru-RU" dirty="0" err="1"/>
              <a:t>згоди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законних</a:t>
            </a:r>
            <a:r>
              <a:rPr lang="ru-RU" dirty="0"/>
              <a:t> </a:t>
            </a:r>
            <a:r>
              <a:rPr lang="ru-RU" dirty="0" err="1"/>
              <a:t>представників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5. </a:t>
            </a:r>
            <a:r>
              <a:rPr lang="ru-RU" b="1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…, </a:t>
            </a:r>
            <a:r>
              <a:rPr lang="ru-RU" dirty="0" err="1"/>
              <a:t>лікарськими</a:t>
            </a:r>
            <a:r>
              <a:rPr lang="ru-RU" dirty="0"/>
              <a:t> </a:t>
            </a:r>
            <a:r>
              <a:rPr lang="ru-RU" dirty="0" err="1"/>
              <a:t>засобами</a:t>
            </a:r>
            <a:r>
              <a:rPr lang="ru-RU" dirty="0"/>
              <a:t> та </a:t>
            </a:r>
            <a:r>
              <a:rPr lang="ru-RU" dirty="0" err="1"/>
              <a:t>харчовими</a:t>
            </a:r>
            <a:r>
              <a:rPr lang="ru-RU" dirty="0"/>
              <a:t> продуктами </a:t>
            </a:r>
            <a:r>
              <a:rPr lang="ru-RU" dirty="0" err="1"/>
              <a:t>здійснюється</a:t>
            </a:r>
            <a:r>
              <a:rPr lang="ru-RU" dirty="0"/>
              <a:t> закладами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 </a:t>
            </a:r>
            <a:r>
              <a:rPr lang="ru-RU" dirty="0" err="1"/>
              <a:t>відповідного</a:t>
            </a:r>
            <a:r>
              <a:rPr lang="ru-RU" dirty="0"/>
              <a:t> </a:t>
            </a:r>
            <a:r>
              <a:rPr lang="ru-RU" dirty="0" err="1"/>
              <a:t>профілю</a:t>
            </a:r>
            <a:r>
              <a:rPr lang="ru-RU" dirty="0"/>
              <a:t> </a:t>
            </a:r>
            <a:r>
              <a:rPr lang="ru-RU" b="1" dirty="0"/>
              <a:t>за </a:t>
            </a:r>
            <a:r>
              <a:rPr lang="ru-RU" b="1" dirty="0" err="1"/>
              <a:t>місцем</a:t>
            </a:r>
            <a:r>
              <a:rPr lang="ru-RU" b="1" dirty="0"/>
              <a:t> </a:t>
            </a:r>
            <a:r>
              <a:rPr lang="ru-RU" b="1" dirty="0" err="1"/>
              <a:t>проживання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лікування</a:t>
            </a:r>
            <a:r>
              <a:rPr lang="ru-RU" b="1" dirty="0"/>
              <a:t> </a:t>
            </a:r>
            <a:r>
              <a:rPr lang="ru-RU" dirty="0"/>
              <a:t>таких </a:t>
            </a:r>
            <a:r>
              <a:rPr lang="ru-RU" dirty="0" err="1"/>
              <a:t>громадян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5050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3275" y="365125"/>
            <a:ext cx="7410450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/>
              <a:t>Наказ МОЗ України від 27.10.2014 </a:t>
            </a:r>
            <a:br>
              <a:rPr lang="uk-UA" sz="3600" b="1" dirty="0"/>
            </a:br>
            <a:r>
              <a:rPr lang="uk-UA" sz="3600" b="1" dirty="0"/>
              <a:t>№ 778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861344"/>
            <a:ext cx="10591800" cy="4279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1. </a:t>
            </a:r>
            <a:r>
              <a:rPr lang="ru-RU" dirty="0" err="1"/>
              <a:t>Затверждує</a:t>
            </a:r>
            <a:r>
              <a:rPr lang="ru-RU" dirty="0"/>
              <a:t> </a:t>
            </a:r>
            <a:r>
              <a:rPr lang="ru-RU" b="1" dirty="0"/>
              <a:t>ПЕРЕЛІК</a:t>
            </a:r>
            <a:r>
              <a:rPr lang="ru-RU" dirty="0"/>
              <a:t> </a:t>
            </a:r>
            <a:r>
              <a:rPr lang="ru-RU" dirty="0" err="1"/>
              <a:t>рідкісних</a:t>
            </a:r>
            <a:r>
              <a:rPr lang="ru-RU" dirty="0"/>
              <a:t> (</a:t>
            </a:r>
            <a:r>
              <a:rPr lang="ru-RU" dirty="0" err="1"/>
              <a:t>орфанних</a:t>
            </a:r>
            <a:r>
              <a:rPr lang="ru-RU" dirty="0"/>
              <a:t>) </a:t>
            </a:r>
            <a:r>
              <a:rPr lang="ru-RU" dirty="0" err="1"/>
              <a:t>захворювань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призводять</a:t>
            </a:r>
            <a:r>
              <a:rPr lang="ru-RU" dirty="0"/>
              <a:t> до </a:t>
            </a:r>
            <a:r>
              <a:rPr lang="ru-RU" b="1" dirty="0" err="1"/>
              <a:t>скорочення</a:t>
            </a:r>
            <a:r>
              <a:rPr lang="ru-RU" b="1" dirty="0"/>
              <a:t> </a:t>
            </a:r>
            <a:r>
              <a:rPr lang="ru-RU" b="1" dirty="0" err="1"/>
              <a:t>тривалості</a:t>
            </a:r>
            <a:r>
              <a:rPr lang="ru-RU" b="1" dirty="0"/>
              <a:t> </a:t>
            </a:r>
            <a:r>
              <a:rPr lang="ru-RU" b="1" dirty="0" err="1"/>
              <a:t>життя</a:t>
            </a:r>
            <a:r>
              <a:rPr lang="ru-RU" b="1" dirty="0"/>
              <a:t> </a:t>
            </a:r>
            <a:r>
              <a:rPr lang="ru-RU" b="1" dirty="0" err="1"/>
              <a:t>хворих</a:t>
            </a:r>
            <a:r>
              <a:rPr lang="ru-RU" b="1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b="1" dirty="0" err="1"/>
              <a:t>інвалідизації</a:t>
            </a:r>
            <a:r>
              <a:rPr lang="ru-RU" dirty="0"/>
              <a:t> та для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b="1" dirty="0" err="1"/>
              <a:t>існують</a:t>
            </a:r>
            <a:r>
              <a:rPr lang="ru-RU" b="1" dirty="0"/>
              <a:t> </a:t>
            </a:r>
            <a:r>
              <a:rPr lang="ru-RU" b="1" dirty="0" err="1"/>
              <a:t>визнані</a:t>
            </a:r>
            <a:r>
              <a:rPr lang="ru-RU" b="1" dirty="0"/>
              <a:t> </a:t>
            </a:r>
            <a:r>
              <a:rPr lang="ru-RU" b="1" dirty="0" err="1"/>
              <a:t>методи</a:t>
            </a:r>
            <a:r>
              <a:rPr lang="ru-RU" b="1" dirty="0"/>
              <a:t> </a:t>
            </a:r>
            <a:r>
              <a:rPr lang="ru-RU" b="1" dirty="0" err="1"/>
              <a:t>лікування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2.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636976"/>
              </p:ext>
            </p:extLst>
          </p:nvPr>
        </p:nvGraphicFramePr>
        <p:xfrm>
          <a:off x="838200" y="3717449"/>
          <a:ext cx="10515600" cy="555466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3839365569"/>
                    </a:ext>
                  </a:extLst>
                </a:gridCol>
                <a:gridCol w="5781675">
                  <a:extLst>
                    <a:ext uri="{9D8B030D-6E8A-4147-A177-3AD203B41FA5}">
                      <a16:colId xmlns:a16="http://schemas.microsoft.com/office/drawing/2014/main" val="3506535509"/>
                    </a:ext>
                  </a:extLst>
                </a:gridCol>
                <a:gridCol w="2082691">
                  <a:extLst>
                    <a:ext uri="{9D8B030D-6E8A-4147-A177-3AD203B41FA5}">
                      <a16:colId xmlns:a16="http://schemas.microsoft.com/office/drawing/2014/main" val="467004271"/>
                    </a:ext>
                  </a:extLst>
                </a:gridCol>
                <a:gridCol w="1813034">
                  <a:extLst>
                    <a:ext uri="{9D8B030D-6E8A-4147-A177-3AD203B41FA5}">
                      <a16:colId xmlns:a16="http://schemas.microsoft.com/office/drawing/2014/main" val="3169974750"/>
                    </a:ext>
                  </a:extLst>
                </a:gridCol>
              </a:tblGrid>
              <a:tr h="555466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</a:rPr>
                        <a:t>№ з/п</a:t>
                      </a: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dirty="0" err="1">
                          <a:solidFill>
                            <a:srgbClr val="FF0000"/>
                          </a:solidFill>
                          <a:effectLst/>
                        </a:rPr>
                        <a:t>Нозологія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</a:rPr>
                        <a:t>МКХ-10</a:t>
                      </a: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Orpha.net</a:t>
                      </a: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3144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669984"/>
              </p:ext>
            </p:extLst>
          </p:nvPr>
        </p:nvGraphicFramePr>
        <p:xfrm>
          <a:off x="838200" y="4272915"/>
          <a:ext cx="10515600" cy="1116330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332483526"/>
                    </a:ext>
                  </a:extLst>
                </a:gridCol>
                <a:gridCol w="5781675">
                  <a:extLst>
                    <a:ext uri="{9D8B030D-6E8A-4147-A177-3AD203B41FA5}">
                      <a16:colId xmlns:a16="http://schemas.microsoft.com/office/drawing/2014/main" val="407597150"/>
                    </a:ext>
                  </a:extLst>
                </a:gridCol>
                <a:gridCol w="2082691">
                  <a:extLst>
                    <a:ext uri="{9D8B030D-6E8A-4147-A177-3AD203B41FA5}">
                      <a16:colId xmlns:a16="http://schemas.microsoft.com/office/drawing/2014/main" val="1793973065"/>
                    </a:ext>
                  </a:extLst>
                </a:gridCol>
                <a:gridCol w="1813034">
                  <a:extLst>
                    <a:ext uri="{9D8B030D-6E8A-4147-A177-3AD203B41FA5}">
                      <a16:colId xmlns:a16="http://schemas.microsoft.com/office/drawing/2014/main" val="35945214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dirty="0">
                          <a:effectLst/>
                        </a:rPr>
                        <a:t>43</a:t>
                      </a: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dirty="0" err="1">
                          <a:effectLst/>
                        </a:rPr>
                        <a:t>Кістозний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err="1">
                          <a:effectLst/>
                        </a:rPr>
                        <a:t>фіброз</a:t>
                      </a:r>
                      <a:r>
                        <a:rPr lang="ru-RU" sz="2400" dirty="0">
                          <a:effectLst/>
                        </a:rPr>
                        <a:t> (</a:t>
                      </a:r>
                      <a:r>
                        <a:rPr lang="ru-RU" sz="2400" u="sng" dirty="0" err="1">
                          <a:solidFill>
                            <a:srgbClr val="FF0000"/>
                          </a:solidFill>
                          <a:effectLst/>
                          <a:hlinkClick r:id="rId2"/>
                        </a:rPr>
                        <a:t>муковісцидоз</a:t>
                      </a:r>
                      <a:r>
                        <a:rPr lang="ru-RU" sz="2400" dirty="0">
                          <a:effectLst/>
                        </a:rPr>
                        <a:t>)</a:t>
                      </a: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dirty="0">
                          <a:effectLst/>
                        </a:rPr>
                        <a:t>Е84.0, </a:t>
                      </a:r>
                      <a:br>
                        <a:rPr lang="ru-RU" sz="2400" dirty="0">
                          <a:effectLst/>
                        </a:rPr>
                      </a:br>
                      <a:r>
                        <a:rPr lang="ru-RU" sz="2400" dirty="0">
                          <a:effectLst/>
                        </a:rPr>
                        <a:t>Е84.1, </a:t>
                      </a:r>
                      <a:br>
                        <a:rPr lang="ru-RU" sz="2400" dirty="0">
                          <a:effectLst/>
                        </a:rPr>
                      </a:br>
                      <a:r>
                        <a:rPr lang="ru-RU" sz="2400" dirty="0">
                          <a:effectLst/>
                        </a:rPr>
                        <a:t>Е84.8</a:t>
                      </a: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dirty="0">
                          <a:effectLst/>
                        </a:rPr>
                        <a:t>586</a:t>
                      </a:r>
                    </a:p>
                  </a:txBody>
                  <a:tcPr marL="9525" marR="9525" marT="9525" marB="95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954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3050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3275" y="365125"/>
            <a:ext cx="7410450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/>
              <a:t>Постанова Кабінету Міністрів України від </a:t>
            </a:r>
            <a:r>
              <a:rPr lang="ru-RU" sz="3600" b="1" dirty="0"/>
              <a:t>17.08.1998 р. № 1303 (</a:t>
            </a:r>
            <a:r>
              <a:rPr lang="ru-RU" sz="3600" b="1" i="1" dirty="0"/>
              <a:t>Пункт </a:t>
            </a:r>
            <a:r>
              <a:rPr lang="en-US" sz="3600" b="1" i="1" dirty="0"/>
              <a:t>#</a:t>
            </a:r>
            <a:r>
              <a:rPr lang="ru-RU" sz="3600" b="1" i="1" dirty="0"/>
              <a:t> 1</a:t>
            </a:r>
            <a:r>
              <a:rPr lang="ru-RU" sz="3600" b="1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Безоплатно</a:t>
            </a:r>
            <a:r>
              <a:rPr lang="ru-RU" dirty="0"/>
              <a:t> і на </a:t>
            </a:r>
            <a:r>
              <a:rPr lang="ru-RU" b="1" dirty="0" err="1"/>
              <a:t>пільгових</a:t>
            </a:r>
            <a:r>
              <a:rPr lang="ru-RU" b="1" dirty="0"/>
              <a:t> </a:t>
            </a:r>
            <a:r>
              <a:rPr lang="ru-RU" b="1" dirty="0" err="1"/>
              <a:t>умовах</a:t>
            </a:r>
            <a:r>
              <a:rPr lang="ru-RU" b="1" dirty="0"/>
              <a:t> </a:t>
            </a:r>
            <a:r>
              <a:rPr lang="ru-RU" dirty="0" err="1"/>
              <a:t>відпускаються</a:t>
            </a:r>
            <a:r>
              <a:rPr lang="ru-RU" dirty="0"/>
              <a:t> </a:t>
            </a:r>
            <a:r>
              <a:rPr lang="ru-RU" dirty="0" err="1"/>
              <a:t>лікарські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b="1" dirty="0" err="1"/>
              <a:t>зареєстровані</a:t>
            </a:r>
            <a:r>
              <a:rPr lang="ru-RU" b="1" dirty="0"/>
              <a:t> в </a:t>
            </a:r>
            <a:r>
              <a:rPr lang="ru-RU" b="1" dirty="0" err="1"/>
              <a:t>Україні</a:t>
            </a:r>
            <a:r>
              <a:rPr lang="ru-RU" b="1" dirty="0"/>
              <a:t> </a:t>
            </a:r>
            <a:r>
              <a:rPr lang="ru-RU" dirty="0"/>
              <a:t>в </a:t>
            </a:r>
            <a:r>
              <a:rPr lang="ru-RU" dirty="0" err="1"/>
              <a:t>установленому</a:t>
            </a:r>
            <a:r>
              <a:rPr lang="ru-RU" dirty="0"/>
              <a:t> порядку та </a:t>
            </a:r>
            <a:r>
              <a:rPr lang="ru-RU" b="1" dirty="0" err="1"/>
              <a:t>включені</a:t>
            </a:r>
            <a:r>
              <a:rPr lang="ru-RU" dirty="0"/>
              <a:t> до </a:t>
            </a:r>
            <a:r>
              <a:rPr lang="ru-RU" b="1" dirty="0" err="1"/>
              <a:t>галузевих</a:t>
            </a:r>
            <a:r>
              <a:rPr lang="ru-RU" b="1" dirty="0"/>
              <a:t> </a:t>
            </a:r>
            <a:r>
              <a:rPr lang="ru-RU" b="1" dirty="0" err="1"/>
              <a:t>стандартів</a:t>
            </a:r>
            <a:r>
              <a:rPr lang="ru-RU" b="1" dirty="0"/>
              <a:t> </a:t>
            </a:r>
            <a:r>
              <a:rPr lang="ru-RU" dirty="0"/>
              <a:t>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.</a:t>
            </a:r>
          </a:p>
          <a:p>
            <a:r>
              <a:rPr lang="ru-RU" b="1" dirty="0" err="1"/>
              <a:t>Постановляє</a:t>
            </a:r>
            <a:r>
              <a:rPr lang="ru-RU" b="1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b="1" dirty="0" err="1"/>
              <a:t>безоплатний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пільговий</a:t>
            </a:r>
            <a:r>
              <a:rPr lang="ru-RU" b="1" dirty="0"/>
              <a:t> </a:t>
            </a:r>
            <a:r>
              <a:rPr lang="ru-RU" b="1" dirty="0" err="1"/>
              <a:t>відпуск</a:t>
            </a:r>
            <a:r>
              <a:rPr lang="ru-RU" b="1" dirty="0"/>
              <a:t> </a:t>
            </a:r>
            <a:r>
              <a:rPr lang="ru-RU" dirty="0" err="1"/>
              <a:t>лікарських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b="1" dirty="0"/>
              <a:t>за рецептами </a:t>
            </a:r>
            <a:r>
              <a:rPr lang="ru-RU" dirty="0" err="1"/>
              <a:t>лікарів</a:t>
            </a:r>
            <a:r>
              <a:rPr lang="ru-RU" dirty="0"/>
              <a:t>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b="1" dirty="0"/>
              <a:t>амбулаторного </a:t>
            </a:r>
            <a:r>
              <a:rPr lang="ru-RU" b="1" dirty="0" err="1"/>
              <a:t>лікування</a:t>
            </a:r>
            <a:r>
              <a:rPr lang="ru-RU" b="1" dirty="0"/>
              <a:t> </a:t>
            </a:r>
            <a:r>
              <a:rPr lang="ru-RU" dirty="0" err="1"/>
              <a:t>провадиться</a:t>
            </a:r>
            <a:r>
              <a:rPr lang="ru-RU" dirty="0"/>
              <a:t> </a:t>
            </a:r>
            <a:r>
              <a:rPr lang="ru-RU" dirty="0" err="1"/>
              <a:t>групам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та за </a:t>
            </a:r>
            <a:r>
              <a:rPr lang="ru-RU" b="1" dirty="0" err="1"/>
              <a:t>категоріями</a:t>
            </a:r>
            <a:r>
              <a:rPr lang="ru-RU" b="1" dirty="0"/>
              <a:t> </a:t>
            </a:r>
            <a:r>
              <a:rPr lang="ru-RU" b="1" dirty="0" err="1"/>
              <a:t>захворювань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b="1" u="sng" dirty="0" err="1">
                <a:hlinkClick r:id="rId2" action="ppaction://hlinkfile"/>
              </a:rPr>
              <a:t>додатками</a:t>
            </a:r>
            <a:r>
              <a:rPr lang="ru-RU" b="1" u="sng" dirty="0">
                <a:hlinkClick r:id="rId2" action="ppaction://hlinkfile"/>
              </a:rPr>
              <a:t> 1</a:t>
            </a:r>
            <a:r>
              <a:rPr lang="ru-RU" b="1" dirty="0"/>
              <a:t> і </a:t>
            </a:r>
            <a:r>
              <a:rPr lang="ru-RU" b="1" u="sng" dirty="0">
                <a:hlinkClick r:id="rId3" action="ppaction://hlinkfile"/>
              </a:rPr>
              <a:t>2</a:t>
            </a:r>
            <a:r>
              <a:rPr lang="ru-RU" b="1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4328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3275" y="365125"/>
            <a:ext cx="7410450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/>
              <a:t>Постанова Кабінету Міністрів України від </a:t>
            </a:r>
            <a:r>
              <a:rPr lang="ru-RU" sz="3600" b="1" dirty="0"/>
              <a:t>17.08.1998 р. № 1303 (</a:t>
            </a:r>
            <a:r>
              <a:rPr lang="ru-RU" sz="3600" b="1" i="1" dirty="0"/>
              <a:t>Пункт </a:t>
            </a:r>
            <a:r>
              <a:rPr lang="en-US" sz="3600" b="1" i="1" dirty="0"/>
              <a:t>#</a:t>
            </a:r>
            <a:r>
              <a:rPr lang="ru-RU" sz="3600" b="1" i="1" dirty="0"/>
              <a:t> 1</a:t>
            </a:r>
            <a:r>
              <a:rPr lang="ru-RU" sz="3600" b="1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uk-UA" b="1" dirty="0"/>
              <a:t>Наказ МОЗ №128 від 19.03.07</a:t>
            </a:r>
            <a:r>
              <a:rPr lang="uk-UA" dirty="0"/>
              <a:t>. «Про затвердження клінічних протоколів надання медичної допомоги за спеціальністю "Пульмонологія» , 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uk-UA" dirty="0"/>
              <a:t> </a:t>
            </a:r>
            <a:r>
              <a:rPr lang="uk-UA" b="1" dirty="0"/>
              <a:t>Уніфікований клінічний протокол</a:t>
            </a:r>
            <a:r>
              <a:rPr lang="uk-UA" dirty="0"/>
              <a:t> первинної, вторинної (спеціалізованої) та третинної (високоспеціалізованої) медичної допомоги  «</a:t>
            </a:r>
            <a:r>
              <a:rPr lang="uk-UA" dirty="0" err="1"/>
              <a:t>Муковісцидоз</a:t>
            </a:r>
            <a:r>
              <a:rPr lang="uk-UA" dirty="0"/>
              <a:t>» , затверджений </a:t>
            </a:r>
            <a:r>
              <a:rPr lang="uk-UA" b="1" dirty="0"/>
              <a:t>Наказом МОЗ № 723 від 15.07.16.</a:t>
            </a:r>
            <a:r>
              <a:rPr lang="uk-UA" dirty="0"/>
              <a:t> 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r>
              <a:rPr lang="uk-UA" dirty="0"/>
              <a:t>Останніх європейських рекомендаціях по лікуванню </a:t>
            </a:r>
            <a:r>
              <a:rPr lang="uk-UA" dirty="0" err="1"/>
              <a:t>муковісцидозу</a:t>
            </a:r>
            <a:r>
              <a:rPr lang="uk-UA" dirty="0"/>
              <a:t> </a:t>
            </a:r>
            <a:r>
              <a:rPr lang="uk-UA" b="1" dirty="0"/>
              <a:t>ECFS </a:t>
            </a:r>
            <a:r>
              <a:rPr lang="uk-UA" b="1" dirty="0" err="1"/>
              <a:t>best</a:t>
            </a:r>
            <a:r>
              <a:rPr lang="uk-UA" b="1" dirty="0"/>
              <a:t> </a:t>
            </a:r>
            <a:r>
              <a:rPr lang="uk-UA" b="1" dirty="0" err="1"/>
              <a:t>practice</a:t>
            </a:r>
            <a:r>
              <a:rPr lang="uk-UA" b="1" dirty="0"/>
              <a:t> </a:t>
            </a:r>
            <a:r>
              <a:rPr lang="uk-UA" b="1" dirty="0" err="1"/>
              <a:t>guidelines</a:t>
            </a:r>
            <a:r>
              <a:rPr lang="uk-UA" b="1" dirty="0"/>
              <a:t>: </a:t>
            </a:r>
            <a:r>
              <a:rPr lang="uk-UA" b="1" dirty="0" err="1"/>
              <a:t>the</a:t>
            </a:r>
            <a:r>
              <a:rPr lang="uk-UA" b="1" dirty="0"/>
              <a:t> 2018 </a:t>
            </a:r>
            <a:r>
              <a:rPr lang="uk-UA" b="1" dirty="0" err="1"/>
              <a:t>revision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1693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3275" y="365125"/>
            <a:ext cx="7410450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/>
              <a:t>Постанова Кабінету Міністрів України від </a:t>
            </a:r>
            <a:r>
              <a:rPr lang="ru-RU" sz="3600" b="1" dirty="0"/>
              <a:t>17.08.1998 р. № 1303 (</a:t>
            </a:r>
            <a:r>
              <a:rPr lang="ru-RU" sz="3600" b="1" i="1" dirty="0"/>
              <a:t>Пункт </a:t>
            </a:r>
            <a:r>
              <a:rPr lang="en-US" sz="3600" b="1" i="1" dirty="0"/>
              <a:t>#</a:t>
            </a:r>
            <a:r>
              <a:rPr lang="ru-RU" sz="3600" b="1" i="1" dirty="0"/>
              <a:t> 1</a:t>
            </a:r>
            <a:r>
              <a:rPr lang="ru-RU" sz="3600" b="1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b="1" dirty="0"/>
              <a:t>Зареєстрований </a:t>
            </a:r>
            <a:r>
              <a:rPr lang="uk-UA" dirty="0"/>
              <a:t>препарат </a:t>
            </a:r>
            <a:r>
              <a:rPr lang="uk-UA" b="1" dirty="0" err="1"/>
              <a:t>Брамітоб</a:t>
            </a:r>
            <a:r>
              <a:rPr lang="uk-UA" b="1" dirty="0"/>
              <a:t>®, </a:t>
            </a:r>
            <a:r>
              <a:rPr lang="uk-UA" b="1" dirty="0" err="1"/>
              <a:t>тобраміцин</a:t>
            </a:r>
            <a:r>
              <a:rPr lang="uk-UA" b="1" dirty="0"/>
              <a:t> для інгаляційного введення</a:t>
            </a:r>
            <a:r>
              <a:rPr lang="uk-UA" dirty="0"/>
              <a:t>, 300мг/4мл № 56 </a:t>
            </a:r>
            <a:r>
              <a:rPr lang="uk-UA" dirty="0" err="1"/>
              <a:t>амп</a:t>
            </a:r>
            <a:r>
              <a:rPr lang="uk-UA" dirty="0"/>
              <a:t>. в упаковці, згідно даних Державного реєстру лікарських засобів України", </a:t>
            </a:r>
            <a:r>
              <a:rPr lang="uk-UA" b="1" dirty="0"/>
              <a:t>№ РП: UA/15301/01/01 </a:t>
            </a:r>
            <a:r>
              <a:rPr lang="uk-UA" dirty="0"/>
              <a:t>за</a:t>
            </a:r>
            <a:r>
              <a:rPr lang="uk-UA" b="1" dirty="0"/>
              <a:t> Наказом МОЗ № 1389 від 08.11.17 </a:t>
            </a:r>
            <a:r>
              <a:rPr lang="uk-UA" dirty="0"/>
              <a:t>року та задекларована </a:t>
            </a:r>
            <a:r>
              <a:rPr lang="uk-UA" b="1" dirty="0"/>
              <a:t>оптово-відпускна ціна – 49 110,38 грн</a:t>
            </a:r>
            <a:r>
              <a:rPr lang="uk-UA" dirty="0"/>
              <a:t>. (+ до 10 % дистриб'юторської націнки + 7 % ПДВ) згідно </a:t>
            </a:r>
            <a:r>
              <a:rPr lang="uk-UA" b="1" dirty="0"/>
              <a:t>Наказу МОЗ № 495 від 16.03.18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431128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843</Words>
  <Application>Microsoft Office PowerPoint</Application>
  <PresentationFormat>Широкоэкранный</PresentationFormat>
  <Paragraphs>107</Paragraphs>
  <Slides>22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Постанова Кабінету Міністрів України від 31.03.2015 № 160</vt:lpstr>
      <vt:lpstr>Наказ МОЗ України від 27.10.2014  № 778</vt:lpstr>
      <vt:lpstr>Постанова Кабінету Міністрів України від 17.08.1998 р. № 1303 (Пункт # 1)</vt:lpstr>
      <vt:lpstr>Постанова Кабінету Міністрів України від 17.08.1998 р. № 1303 (Пункт # 1)</vt:lpstr>
      <vt:lpstr>Постанова Кабінету Міністрів України від 17.08.1998 р. № 1303 (Пункт # 1)</vt:lpstr>
      <vt:lpstr>Постанова Кабінету Міністрів України від 17.08.1998 р. № 1303 (Додаток # 1)</vt:lpstr>
      <vt:lpstr>Постанова Кабінету Міністрів України від 17.08.1998 р. № 1303 (Додаток # 2)</vt:lpstr>
      <vt:lpstr>Постанова Кабінету Міністрів України від 17.08.1998 р. № 1303 (Пункт # 2)</vt:lpstr>
      <vt:lpstr>Шлях пацієнта № 1 (ідеальний)</vt:lpstr>
      <vt:lpstr>Приклади Спеціалізованих ЛПУ </vt:lpstr>
      <vt:lpstr>Шлях пацієнта № 2 (реальний)</vt:lpstr>
      <vt:lpstr>НАЦІОНАЛЬНИЙ ПЕРЕЛІК ЛІКАРСЬКИХ ЗАСОБІВ,  Базового переліку основних лікарських засобів  (Model List of Essential Medicines), рекомендованих ВООЗ</vt:lpstr>
      <vt:lpstr>КАБІНЕТ МІНІСТРІВ УКРАЇНИ,  ПОСТАНОВА від 25.03.2009 р. № 333  Деякі питання державного регулювання цін на лікарські засоби і вироби медичного призначення</vt:lpstr>
      <vt:lpstr>Презентация PowerPoint</vt:lpstr>
      <vt:lpstr>Презентация PowerPoint</vt:lpstr>
      <vt:lpstr>Презентация PowerPoint</vt:lpstr>
      <vt:lpstr>АМАКСА зовнішня служба</vt:lpstr>
      <vt:lpstr>Дякую за увагу!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Ольга Ковтун</cp:lastModifiedBy>
  <cp:revision>64</cp:revision>
  <dcterms:created xsi:type="dcterms:W3CDTF">2019-05-06T08:06:08Z</dcterms:created>
  <dcterms:modified xsi:type="dcterms:W3CDTF">2019-10-21T08:21:39Z</dcterms:modified>
</cp:coreProperties>
</file>